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86" r:id="rId5"/>
    <p:sldId id="291" r:id="rId6"/>
    <p:sldId id="292" r:id="rId7"/>
    <p:sldId id="293" r:id="rId8"/>
    <p:sldId id="294" r:id="rId9"/>
    <p:sldId id="308" r:id="rId10"/>
    <p:sldId id="297" r:id="rId11"/>
    <p:sldId id="298" r:id="rId12"/>
    <p:sldId id="299" r:id="rId13"/>
    <p:sldId id="300" r:id="rId14"/>
    <p:sldId id="301" r:id="rId15"/>
    <p:sldId id="303" r:id="rId16"/>
    <p:sldId id="302" r:id="rId17"/>
    <p:sldId id="305" r:id="rId18"/>
    <p:sldId id="274" r:id="rId19"/>
    <p:sldId id="258" r:id="rId20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2F7"/>
    <a:srgbClr val="FFE0E0"/>
    <a:srgbClr val="FFFFFF"/>
    <a:srgbClr val="159BEF"/>
    <a:srgbClr val="ED2B3B"/>
    <a:srgbClr val="ED2B3A"/>
    <a:srgbClr val="139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9" autoAdjust="0"/>
    <p:restoredTop sz="95320" autoAdjust="0"/>
  </p:normalViewPr>
  <p:slideViewPr>
    <p:cSldViewPr snapToGrid="0" snapToObjects="1" showGuides="1">
      <p:cViewPr varScale="1">
        <p:scale>
          <a:sx n="80" d="100"/>
          <a:sy n="80" d="100"/>
        </p:scale>
        <p:origin x="248" y="44"/>
      </p:cViewPr>
      <p:guideLst>
        <p:guide orient="horz" pos="2140"/>
        <p:guide pos="39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  <a:r>
              <a:rPr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rPr>
              <a:t>3D性能优化效果对比</a:t>
            </a:r>
            <a:endParaRPr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Microsoft YaHei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优化前</c:v>
                </c:pt>
              </c:strCache>
            </c:strRef>
          </c:tx>
          <c:spPr>
            <a:gradFill rotWithShape="1"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Microsoft YaHei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arm64</c:v>
                </c:pt>
                <c:pt idx="1">
                  <c:v>x86_64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0.303</c:v>
                </c:pt>
                <c:pt idx="1">
                  <c:v>0.319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优化后</c:v>
                </c:pt>
              </c:strCache>
            </c:strRef>
          </c:tx>
          <c:spPr>
            <a:gradFill rotWithShape="1"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Microsoft YaHei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arm64</c:v>
                </c:pt>
                <c:pt idx="1">
                  <c:v>x86_64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0.821</c:v>
                </c:pt>
                <c:pt idx="1">
                  <c:v>0.868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7933567"/>
        <c:axId val="564949709"/>
      </c:barChart>
      <c:catAx>
        <c:axId val="3793356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</a:p>
        </c:txPr>
        <c:crossAx val="564949709"/>
        <c:crosses val="autoZero"/>
        <c:auto val="1"/>
        <c:lblAlgn val="ctr"/>
        <c:lblOffset val="100"/>
        <c:noMultiLvlLbl val="0"/>
      </c:catAx>
      <c:valAx>
        <c:axId val="56494970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</a:p>
        </c:txPr>
        <c:crossAx val="379335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Microsoft YaHei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  <a:sym typeface="Microsoft YaHei" panose="020B0503020204020204" pitchFamily="34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  <a:r>
              <a:rPr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rPr>
              <a:t>播放器的平均CPU占用率</a:t>
            </a:r>
            <a:endParaRPr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Microsoft YaHei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H.265/1080p@24fps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Microsoft YaHei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arm64</c:v>
                </c:pt>
                <c:pt idx="1">
                  <c:v>x86_64</c:v>
                </c:pt>
              </c:strCache>
            </c:strRef>
          </c:cat>
          <c:val>
            <c:numRef>
              <c:f>Sheet1!$B$4:$C$4</c:f>
              <c:numCache>
                <c:formatCode>0.00%</c:formatCode>
                <c:ptCount val="2"/>
                <c:pt idx="0">
                  <c:v>0.637</c:v>
                </c:pt>
                <c:pt idx="1">
                  <c:v>0.426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H.264/4K@60fps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Microsoft YaHei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arm64</c:v>
                </c:pt>
                <c:pt idx="1">
                  <c:v>x86_64</c:v>
                </c:pt>
              </c:strCache>
            </c:strRef>
          </c:cat>
          <c:val>
            <c:numRef>
              <c:f>Sheet1!$B$3:$C$3</c:f>
              <c:numCache>
                <c:formatCode>0%</c:formatCode>
                <c:ptCount val="2"/>
                <c:pt idx="0">
                  <c:v>3.21</c:v>
                </c:pt>
                <c:pt idx="1" c:formatCode="0.00%">
                  <c:v>1.08</c:v>
                </c:pt>
              </c:numCache>
            </c:numRef>
          </c:val>
        </c:ser>
        <c:ser>
          <c:idx val="2"/>
          <c:order val="2"/>
          <c:tx>
            <c:strRef>
              <c:f>Sheet1!$A$2</c:f>
              <c:strCache>
                <c:ptCount val="1"/>
                <c:pt idx="0">
                  <c:v>H.264/1080p@60fps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Microsoft YaHei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arm64</c:v>
                </c:pt>
                <c:pt idx="1">
                  <c:v>x86_64</c:v>
                </c:pt>
              </c:strCache>
            </c:strRef>
          </c:cat>
          <c:val>
            <c:numRef>
              <c:f>Sheet1!$B$2:$C$2</c:f>
              <c:numCache>
                <c:formatCode>0%</c:formatCode>
                <c:ptCount val="2"/>
                <c:pt idx="0">
                  <c:v>0.76</c:v>
                </c:pt>
                <c:pt idx="1" c:formatCode="0.00%">
                  <c:v>0.65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43449789"/>
        <c:axId val="104377398"/>
      </c:barChart>
      <c:catAx>
        <c:axId val="84344978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</a:p>
        </c:txPr>
        <c:crossAx val="104377398"/>
        <c:crosses val="autoZero"/>
        <c:auto val="1"/>
        <c:lblAlgn val="ctr"/>
        <c:lblOffset val="100"/>
        <c:noMultiLvlLbl val="0"/>
      </c:catAx>
      <c:valAx>
        <c:axId val="10437739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</a:p>
        </c:txPr>
        <c:crossAx val="84344978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Microsoft YaHei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  <a:sym typeface="Microsoft YaHei" panose="020B0503020204020204" pitchFamily="34" charset="-122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  <a:r>
              <a:rPr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rPr>
              <a:t>播放器的平均CPU占用率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rPr>
              <a:t>（</a:t>
            </a:r>
            <a:r>
              <a:rPr altLang="zh-CN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rPr>
              <a:t>x86_64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rPr>
              <a:t>）</a:t>
            </a: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Microsoft YaHei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无硬件加速</c:v>
                </c:pt>
              </c:strCache>
            </c:strRef>
          </c:tx>
          <c:spPr>
            <a:gradFill rotWithShape="1"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Microsoft YaHei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H.264/1080p@60fps</c:v>
                </c:pt>
                <c:pt idx="1">
                  <c:v>H.264/4K@60fps</c:v>
                </c:pt>
                <c:pt idx="2">
                  <c:v>H.265/1080p@24fps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0.65</c:v>
                </c:pt>
                <c:pt idx="1">
                  <c:v>1.08</c:v>
                </c:pt>
                <c:pt idx="2" c:formatCode="0.00%">
                  <c:v>0.426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有硬件加速</c:v>
                </c:pt>
              </c:strCache>
            </c:strRef>
          </c:tx>
          <c:spPr>
            <a:gradFill rotWithShape="1"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Microsoft YaHei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H.264/1080p@60fps</c:v>
                </c:pt>
                <c:pt idx="1">
                  <c:v>H.264/4K@60fps</c:v>
                </c:pt>
                <c:pt idx="2">
                  <c:v>H.265/1080p@24fps</c:v>
                </c:pt>
              </c:strCache>
            </c:strRef>
          </c:cat>
          <c:val>
            <c:numRef>
              <c:f>Sheet1!$C$2:$C$4</c:f>
              <c:numCache>
                <c:formatCode>0.00%</c:formatCode>
                <c:ptCount val="3"/>
                <c:pt idx="0">
                  <c:v>0.173</c:v>
                </c:pt>
                <c:pt idx="1">
                  <c:v>0.176</c:v>
                </c:pt>
                <c:pt idx="2">
                  <c:v>0.095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63127716"/>
        <c:axId val="413399430"/>
      </c:barChart>
      <c:catAx>
        <c:axId val="2631277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</a:p>
        </c:txPr>
        <c:crossAx val="413399430"/>
        <c:crosses val="autoZero"/>
        <c:auto val="1"/>
        <c:lblAlgn val="ctr"/>
        <c:lblOffset val="100"/>
        <c:noMultiLvlLbl val="0"/>
      </c:catAx>
      <c:valAx>
        <c:axId val="41339943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</a:p>
        </c:txPr>
        <c:crossAx val="2631277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Microsoft YaHei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  <a:sym typeface="Microsoft YaHei" panose="020B0503020204020204" pitchFamily="34" charset="-122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  <a:r>
              <a:rPr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rPr>
              <a:t>播放器的平均CPU占用率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rPr>
              <a:t>（</a:t>
            </a:r>
            <a:r>
              <a:rPr altLang="zh-CN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rPr>
              <a:t>arm64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rPr>
              <a:t>）</a:t>
            </a: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Microsoft YaHei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无硬件加速</c:v>
                </c:pt>
              </c:strCache>
            </c:strRef>
          </c:tx>
          <c:spPr>
            <a:gradFill rotWithShape="1"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Microsoft YaHei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H.264/1080p@60fps</c:v>
                </c:pt>
                <c:pt idx="1">
                  <c:v>H.264/4K@60fps</c:v>
                </c:pt>
                <c:pt idx="2">
                  <c:v>H.265/1080p@24fps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0.76</c:v>
                </c:pt>
                <c:pt idx="1">
                  <c:v>3.21</c:v>
                </c:pt>
                <c:pt idx="2" c:formatCode="0.00%">
                  <c:v>0.637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有硬件加速</c:v>
                </c:pt>
              </c:strCache>
            </c:strRef>
          </c:tx>
          <c:spPr>
            <a:gradFill rotWithShape="1"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Microsoft YaHei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H.264/1080p@60fps</c:v>
                </c:pt>
                <c:pt idx="1">
                  <c:v>H.264/4K@60fps</c:v>
                </c:pt>
                <c:pt idx="2">
                  <c:v>H.265/1080p@24fps</c:v>
                </c:pt>
              </c:strCache>
            </c:strRef>
          </c:cat>
          <c:val>
            <c:numRef>
              <c:f>Sheet1!$C$2:$C$4</c:f>
              <c:numCache>
                <c:formatCode>0.00%</c:formatCode>
                <c:ptCount val="3"/>
                <c:pt idx="0">
                  <c:v>0.067</c:v>
                </c:pt>
                <c:pt idx="1">
                  <c:v>0.084</c:v>
                </c:pt>
                <c:pt idx="2">
                  <c:v>0.041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63127716"/>
        <c:axId val="413399430"/>
      </c:barChart>
      <c:catAx>
        <c:axId val="2631277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</a:p>
        </c:txPr>
        <c:crossAx val="413399430"/>
        <c:crosses val="autoZero"/>
        <c:auto val="1"/>
        <c:lblAlgn val="ctr"/>
        <c:lblOffset val="100"/>
        <c:noMultiLvlLbl val="0"/>
      </c:catAx>
      <c:valAx>
        <c:axId val="41339943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</a:p>
        </c:txPr>
        <c:crossAx val="2631277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Microsoft YaHei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  <a:sym typeface="Microsoft YaHei" panose="020B0503020204020204" pitchFamily="34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95F0A-34F8-F740-98F2-5D88BEC6A8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27470-5F8E-F74D-9950-23D3799BF17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27470-5F8E-F74D-9950-23D3799BF17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png"/><Relationship Id="rId7" Type="http://schemas.openxmlformats.org/officeDocument/2006/relationships/image" Target="../media/image1.emf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96762" y="6047447"/>
            <a:ext cx="11266549" cy="4343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621" y="350692"/>
            <a:ext cx="910210" cy="5428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hyperlink" Target="https://gitee.com/openkylin/community/tree/master/sig/Virtualization" TargetMode="Externa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5"/>
            <a:ext cx="12192000" cy="68630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459" y="623254"/>
            <a:ext cx="1501738" cy="8814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0895" y="1623060"/>
            <a:ext cx="9659620" cy="1477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48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VIRTIO-GPU</a:t>
            </a:r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视频硬件加速</a:t>
            </a:r>
            <a:endParaRPr lang="zh-CN" altLang="en-US" sz="48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的探索与实践</a:t>
            </a:r>
            <a:endParaRPr lang="zh-CN" altLang="en-US" sz="48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03" y="5324295"/>
            <a:ext cx="10548394" cy="44414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10895" y="5955169"/>
            <a:ext cx="4627879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000" dirty="0" err="1">
                <a:solidFill>
                  <a:srgbClr val="139BE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kylinos.cn</a:t>
            </a:r>
            <a:endParaRPr lang="zh-CN" altLang="en-US" sz="2000" dirty="0">
              <a:solidFill>
                <a:srgbClr val="139BEE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10895" y="3589020"/>
            <a:ext cx="4826000" cy="368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江锋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&lt;jiangfeng@kylinos.cn&gt;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0194964" y="6333630"/>
            <a:ext cx="541679" cy="6197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0810844" y="6333630"/>
            <a:ext cx="541679" cy="61973"/>
          </a:xfrm>
          <a:prstGeom prst="roundRect">
            <a:avLst>
              <a:gd name="adj" fmla="val 50000"/>
            </a:avLst>
          </a:prstGeom>
          <a:solidFill>
            <a:srgbClr val="159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10895" y="4816528"/>
            <a:ext cx="4260574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>
                <a:solidFill>
                  <a:srgbClr val="ED2B3B"/>
                </a:solidFill>
                <a:latin typeface="微软雅黑" panose="020B0503020204020204" charset="-122"/>
                <a:ea typeface="微软雅黑" panose="020B0503020204020204" charset="-122"/>
              </a:rPr>
              <a:t>打 造 中 国 操 作 系 统 核 心 力 量</a:t>
            </a:r>
            <a:endParaRPr lang="zh-CN" altLang="en-US" b="1" dirty="0">
              <a:solidFill>
                <a:srgbClr val="ED2B3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10"/>
          <p:cNvSpPr/>
          <p:nvPr/>
        </p:nvSpPr>
        <p:spPr>
          <a:xfrm>
            <a:off x="10177145" y="5964555"/>
            <a:ext cx="1174750" cy="27686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p>
            <a:pPr algn="r"/>
            <a:r>
              <a:rPr lang="en-US" altLang="zh-CN" dirty="0">
                <a:solidFill>
                  <a:srgbClr val="139BE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2023/10</a:t>
            </a:r>
            <a:endParaRPr lang="en-US" altLang="zh-CN" dirty="0">
              <a:solidFill>
                <a:srgbClr val="139BE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8887" y="373809"/>
            <a:ext cx="2849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spc="200" dirty="0">
                <a:solidFill>
                  <a:srgbClr val="ED2B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实现：</a:t>
            </a:r>
            <a:r>
              <a:rPr lang="zh-CN" altLang="en-US" sz="2800" b="1" spc="200" dirty="0">
                <a:solidFill>
                  <a:srgbClr val="ED2B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视频协议</a:t>
            </a:r>
            <a:endParaRPr lang="zh-CN" altLang="en-US" sz="2800" b="1" spc="200" dirty="0">
              <a:solidFill>
                <a:srgbClr val="ED2B3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" name="Table 2"/>
          <p:cNvGraphicFramePr/>
          <p:nvPr/>
        </p:nvGraphicFramePr>
        <p:xfrm>
          <a:off x="5610860" y="1200150"/>
          <a:ext cx="5856605" cy="461645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4124325"/>
                <a:gridCol w="1732280"/>
              </a:tblGrid>
              <a:tr h="4616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VIRGL Context CMD</a:t>
                      </a:r>
                      <a:endParaRPr 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说明</a:t>
                      </a:r>
                      <a:endParaRPr 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616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VIRGL_CCMD_CREATE_VIDEO_CODEC</a:t>
                      </a:r>
                      <a:endParaRPr 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0" marB="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创建编解码器</a:t>
                      </a:r>
                      <a:endParaRPr 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0" marB="0" vert="horz" anchor="ctr" anchorCtr="0"/>
                </a:tc>
              </a:tr>
              <a:tr h="4616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VIRGL_CCMD_DESTROY_VIDEO_CODEC</a:t>
                      </a:r>
                      <a:endParaRPr 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0" marB="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销毁编解码器</a:t>
                      </a:r>
                      <a:endParaRPr 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0" marB="0" vert="horz" anchor="ctr" anchorCtr="0"/>
                </a:tc>
              </a:tr>
              <a:tr h="4616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VIRGL_CCMD_CREATE_VIDEO_BUFFER</a:t>
                      </a:r>
                      <a:endParaRPr 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0" marB="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创建视频缓冲区</a:t>
                      </a:r>
                      <a:endParaRPr 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0" marB="0" vert="horz" anchor="ctr" anchorCtr="0"/>
                </a:tc>
              </a:tr>
              <a:tr h="4616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VIRGL_CCMD_DESTROY_VIDEO_BUFFER</a:t>
                      </a:r>
                      <a:endParaRPr 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0" marB="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销毁视频缓冲区</a:t>
                      </a:r>
                      <a:endParaRPr 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0" marB="0" vert="horz" anchor="ctr" anchorCtr="0"/>
                </a:tc>
              </a:tr>
              <a:tr h="4616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VIRGL_CCMD_BEGIN_FRAME</a:t>
                      </a:r>
                      <a:endParaRPr 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0" marB="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开始编解码帧</a:t>
                      </a:r>
                      <a:endParaRPr 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0" marB="0" vert="horz" anchor="ctr" anchorCtr="0"/>
                </a:tc>
              </a:tr>
              <a:tr h="4616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VIRGL_CCMD_DECODE_MACROBLOCK</a:t>
                      </a:r>
                      <a:endParaRPr 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0" marB="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解码宏块</a:t>
                      </a:r>
                      <a:endParaRPr 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0" marB="0" vert="horz" anchor="ctr" anchorCtr="0"/>
                </a:tc>
              </a:tr>
              <a:tr h="4616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VIRGL_CCMD_DECODE_BITSTREAM</a:t>
                      </a:r>
                      <a:endParaRPr 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0" marB="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解码比特流</a:t>
                      </a:r>
                      <a:endParaRPr 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0" marB="0" vert="horz" anchor="ctr" anchorCtr="0"/>
                </a:tc>
              </a:tr>
              <a:tr h="4616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VIRGL_CCMD_ENCODE_BITSTREAM</a:t>
                      </a:r>
                      <a:endParaRPr 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0" marB="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编码比特流</a:t>
                      </a:r>
                      <a:endParaRPr 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0" marB="0" vert="horz" anchor="ctr" anchorCtr="0"/>
                </a:tc>
              </a:tr>
              <a:tr h="4616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VIRGL_CCMD_END_FRAME</a:t>
                      </a:r>
                      <a:endParaRPr 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0" marB="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结束编解码帧</a:t>
                      </a:r>
                      <a:endParaRPr 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0" marB="0" vert="horz" anchor="ctr" anchorCtr="0"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594995" y="1093470"/>
            <a:ext cx="4707255" cy="4871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Virtio GPU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视频协议实际上是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VIRGL Context Command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的扩展，在其基础上新增了创建编解码器、创建视频缓冲区、解码比特流和编码比特流等视频命令。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20000"/>
              </a:lnSpc>
              <a:spcAft>
                <a:spcPts val="120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编解码器是对视频编解码上下文的抽象，在基于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VA-API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实现的后端中，通常对应着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VAContext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对象。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20000"/>
              </a:lnSpc>
              <a:spcAft>
                <a:spcPts val="120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视频缓冲区用于存储解码后或编码前的图像数据，在基于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VA-API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实现的后端中，通常对应着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VASurface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对象。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20000"/>
              </a:lnSpc>
              <a:spcAft>
                <a:spcPts val="120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解码比特流和编码比特流命令是最核心的编解码命令，绝大部分的编解码操作都是由其完成。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8887" y="373809"/>
            <a:ext cx="2849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spc="200" dirty="0">
                <a:solidFill>
                  <a:srgbClr val="ED2B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实现：</a:t>
            </a:r>
            <a:r>
              <a:rPr lang="zh-CN" altLang="en-US" sz="2800" b="1" spc="200" dirty="0">
                <a:solidFill>
                  <a:srgbClr val="ED2B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视频前端</a:t>
            </a:r>
            <a:endParaRPr lang="zh-CN" altLang="en-US" sz="2800" b="1" spc="200" dirty="0">
              <a:solidFill>
                <a:srgbClr val="ED2B3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92150" y="1179830"/>
            <a:ext cx="5213985" cy="4754880"/>
          </a:xfrm>
          <a:prstGeom prst="roundRect">
            <a:avLst>
              <a:gd name="adj" fmla="val 4357"/>
            </a:avLst>
          </a:prstGeom>
          <a:solidFill>
            <a:srgbClr val="EDF2F7"/>
          </a:solidFill>
        </p:spPr>
        <p:txBody>
          <a:bodyPr wrap="square" rtlCol="0">
            <a:spAutoFit/>
          </a:bodyPr>
          <a:p>
            <a:pPr indent="0" algn="just" fontAlgn="auto">
              <a:lnSpc>
                <a:spcPct val="150000"/>
              </a:lnSpc>
              <a:spcAft>
                <a:spcPts val="1200"/>
              </a:spcAf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视频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前端位于虚拟机内的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mesa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中，以用户空间驱动的形式为应用程序提供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视频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硬件加速接口，如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VA-API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VDPAU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等。视频前端根据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mesa gallium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驱动框架，主要实现了以下几个部分：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virgl_screen对象中的相关方法，主要为视频参数查询等。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virgl_video_codec对象，表示视频编解码器（或上下文）。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virgl_video_buffer对象，表示视频缓冲区，用于存储图像数据。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341110" y="1179830"/>
            <a:ext cx="5247005" cy="4754880"/>
          </a:xfrm>
          <a:prstGeom prst="roundRect">
            <a:avLst>
              <a:gd name="adj" fmla="val 4530"/>
            </a:avLst>
          </a:prstGeom>
          <a:solidFill>
            <a:srgbClr val="FFE0E0"/>
          </a:solidFill>
        </p:spPr>
        <p:txBody>
          <a:bodyPr wrap="square" rtlCol="0" anchor="t">
            <a:spAutoFit/>
          </a:bodyPr>
          <a:p>
            <a:pPr marL="0" lvl="1" indent="0" algn="just" fontAlgn="auto">
              <a:lnSpc>
                <a:spcPct val="150000"/>
              </a:lnSpc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其中：</a:t>
            </a: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+mn-ea"/>
            </a:endParaRPr>
          </a:p>
          <a:p>
            <a:pPr marL="285750" lvl="1" indent="-285750" algn="just" fontAlgn="auto">
              <a:lnSpc>
                <a:spcPct val="150000"/>
              </a:lnSpc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virgl_video_codec继承自pipe_video_codec，并实现了begin_frame, decode_bitstream等方法。</a:t>
            </a: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+mn-ea"/>
            </a:endParaRPr>
          </a:p>
          <a:p>
            <a:pPr marL="285750" lvl="1" indent="-285750" algn="just" fontAlgn="auto">
              <a:lnSpc>
                <a:spcPct val="150000"/>
              </a:lnSpc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virgl_video_buffer继承自pipe_video_buffer，并实现了get_sampler_view_planes等方法。</a:t>
            </a: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+mn-ea"/>
            </a:endParaRPr>
          </a:p>
          <a:p>
            <a:pPr marL="0" lvl="1" indent="0" algn="just" fontAlgn="auto">
              <a:lnSpc>
                <a:spcPct val="150000"/>
              </a:lnSpc>
              <a:spcAft>
                <a:spcPts val="1200"/>
              </a:spcAft>
              <a:buClrTx/>
              <a:buSzTx/>
              <a:buNone/>
            </a:pP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上述两个对象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的</a:t>
            </a: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实例均由virgl_context创建，virgl_context集成自pipe_context，是对VirGL 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中</a:t>
            </a: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OpenGL等上下文的抽象。</a:t>
            </a:r>
            <a:endParaRPr lang="en-US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8887" y="373809"/>
            <a:ext cx="3992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spc="200" dirty="0">
                <a:solidFill>
                  <a:srgbClr val="ED2B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实现：</a:t>
            </a:r>
            <a:r>
              <a:rPr lang="zh-CN" altLang="en-US" sz="2800" b="1" spc="200" dirty="0">
                <a:solidFill>
                  <a:srgbClr val="ED2B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视频前端（续）</a:t>
            </a:r>
            <a:endParaRPr lang="zh-CN" altLang="en-US" sz="2800" b="1" spc="200" dirty="0">
              <a:solidFill>
                <a:srgbClr val="ED2B3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93" name="组合 93"/>
          <p:cNvGrpSpPr/>
          <p:nvPr/>
        </p:nvGrpSpPr>
        <p:grpSpPr>
          <a:xfrm rot="0">
            <a:off x="3466465" y="2419985"/>
            <a:ext cx="2168525" cy="845820"/>
            <a:chOff x="500" y="2533"/>
            <a:chExt cx="1928" cy="964"/>
          </a:xfrm>
        </p:grpSpPr>
        <p:sp>
          <p:nvSpPr>
            <p:cNvPr id="92" name="圆角矩形 144"/>
            <p:cNvSpPr/>
            <p:nvPr/>
          </p:nvSpPr>
          <p:spPr>
            <a:xfrm>
              <a:off x="500" y="2533"/>
              <a:ext cx="1928" cy="964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t" anchorCtr="0" forceAA="0" compatLnSpc="1">
              <a:noAutofit/>
            </a:bodyPr>
            <a:p>
              <a:pPr algn="ctr"/>
              <a:r>
                <a:rPr lang="en-US" altLang="zh-CN" sz="1200" kern="100">
                  <a:latin typeface="微软雅黑" panose="020B0503020204020204" charset="-122"/>
                  <a:ea typeface="微软雅黑" panose="020B0503020204020204" charset="-122"/>
                  <a:cs typeface="Times New Roman" panose="02020603050405020304"/>
                  <a:sym typeface="Times New Roman" panose="02020603050405020304"/>
                </a:rPr>
                <a:t>virgl_context</a:t>
              </a:r>
              <a:endParaRPr lang="en-US" altLang="zh-CN" sz="1200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81" name="圆角矩形 144"/>
            <p:cNvSpPr/>
            <p:nvPr/>
          </p:nvSpPr>
          <p:spPr>
            <a:xfrm>
              <a:off x="613" y="2908"/>
              <a:ext cx="1701" cy="454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1200" kern="100">
                  <a:latin typeface="微软雅黑" panose="020B0503020204020204" charset="-122"/>
                  <a:ea typeface="微软雅黑" panose="020B0503020204020204" charset="-122"/>
                  <a:cs typeface="Times New Roman" panose="02020603050405020304"/>
                  <a:sym typeface="Times New Roman" panose="02020603050405020304"/>
                </a:rPr>
                <a:t>pipe_context</a:t>
              </a:r>
              <a:endParaRPr lang="en-US" altLang="zh-CN" sz="1200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84" name="文本框 27"/>
          <p:cNvSpPr txBox="1"/>
          <p:nvPr/>
        </p:nvSpPr>
        <p:spPr>
          <a:xfrm>
            <a:off x="2143125" y="3618230"/>
            <a:ext cx="1913255" cy="29845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170" tIns="46990" rIns="90170" bIns="46990" numCol="1" spcCol="0" rtlCol="0" fromWordArt="0" anchor="ctr" anchorCtr="0" forceAA="0" compatLnSpc="1">
            <a:noAutofit/>
          </a:bodyPr>
          <a:p>
            <a:pPr algn="l"/>
            <a:r>
              <a:rPr lang="en-US" altLang="zh-CN" sz="1200" kern="1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get_video_param()</a:t>
            </a:r>
            <a:endParaRPr lang="en-US" altLang="zh-CN" sz="1200" kern="1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85" name="文本框 27"/>
          <p:cNvSpPr txBox="1"/>
          <p:nvPr/>
        </p:nvSpPr>
        <p:spPr>
          <a:xfrm>
            <a:off x="2143125" y="3999865"/>
            <a:ext cx="2282825" cy="4476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170" tIns="46990" rIns="90170" bIns="46990" numCol="1" spcCol="0" rtlCol="0" fromWordArt="0" anchor="ctr" anchorCtr="0" forceAA="0" compatLnSpc="1">
            <a:noAutofit/>
          </a:bodyPr>
          <a:p>
            <a:pPr algn="l"/>
            <a:r>
              <a:rPr lang="en-US" altLang="zh-CN" sz="1200" kern="1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is_video_format_supported()</a:t>
            </a:r>
            <a:endParaRPr lang="en-US" altLang="zh-CN" sz="1200" kern="1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86" name="文本框 27"/>
          <p:cNvSpPr txBox="1"/>
          <p:nvPr/>
        </p:nvSpPr>
        <p:spPr>
          <a:xfrm>
            <a:off x="1981200" y="2595880"/>
            <a:ext cx="1402715" cy="29845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noAutofit/>
          </a:bodyPr>
          <a:p>
            <a:pPr algn="l"/>
            <a:r>
              <a:rPr lang="en-US" altLang="zh-CN" sz="1200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context_create()</a:t>
            </a:r>
            <a:endParaRPr lang="en-US" altLang="zh-CN" sz="1200" kern="10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87" name="文本框 27"/>
          <p:cNvSpPr txBox="1"/>
          <p:nvPr/>
        </p:nvSpPr>
        <p:spPr>
          <a:xfrm>
            <a:off x="4612005" y="3583305"/>
            <a:ext cx="1645920" cy="27432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l"/>
            <a:r>
              <a:rPr lang="en-US" altLang="zh-CN" sz="1200" kern="1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create_video_codec()</a:t>
            </a:r>
            <a:endParaRPr lang="en-US" altLang="zh-CN" sz="1200" kern="1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88" name="文本框 27"/>
          <p:cNvSpPr txBox="1"/>
          <p:nvPr/>
        </p:nvSpPr>
        <p:spPr>
          <a:xfrm>
            <a:off x="4612005" y="4846320"/>
            <a:ext cx="1645920" cy="27432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l"/>
            <a:r>
              <a:rPr lang="en-US" altLang="zh-CN" sz="1200" kern="1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create_video_buffer()</a:t>
            </a:r>
            <a:endParaRPr lang="en-US" altLang="zh-CN" sz="1200" kern="1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0" name="文本框 27"/>
          <p:cNvSpPr txBox="1"/>
          <p:nvPr/>
        </p:nvSpPr>
        <p:spPr>
          <a:xfrm>
            <a:off x="8975725" y="3216275"/>
            <a:ext cx="2468880" cy="128016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170" tIns="46990" rIns="90170" bIns="46990" numCol="1" spcCol="0" rtlCol="0" fromWordArt="0" anchor="t" anchorCtr="0" forceAA="0" compatLnSpc="1">
            <a:noAutofit/>
          </a:bodyPr>
          <a:p>
            <a:pPr algn="l" fontAlgn="auto">
              <a:lnSpc>
                <a:spcPct val="120000"/>
              </a:lnSpc>
            </a:pPr>
            <a:r>
              <a:rPr lang="en-US" altLang="zh-CN" sz="1200" kern="1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destroy()</a:t>
            </a:r>
            <a:endParaRPr lang="en-US" altLang="zh-CN" sz="1200" kern="1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  <a:p>
            <a:pPr algn="l" fontAlgn="auto">
              <a:lnSpc>
                <a:spcPct val="120000"/>
              </a:lnSpc>
            </a:pPr>
            <a:r>
              <a:rPr lang="en-US" altLang="zh-CN" sz="1200" kern="1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begin_frame()</a:t>
            </a:r>
            <a:endParaRPr lang="en-US" altLang="zh-CN" sz="1200" kern="1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  <a:p>
            <a:pPr algn="l" fontAlgn="auto">
              <a:lnSpc>
                <a:spcPct val="120000"/>
              </a:lnSpc>
            </a:pPr>
            <a:r>
              <a:rPr lang="en-US" altLang="zh-CN" sz="1200" kern="1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deoce_bitstream()</a:t>
            </a:r>
            <a:endParaRPr lang="en-US" altLang="zh-CN" sz="1200" kern="1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  <a:p>
            <a:pPr algn="l" fontAlgn="auto">
              <a:lnSpc>
                <a:spcPct val="120000"/>
              </a:lnSpc>
            </a:pPr>
            <a:r>
              <a:rPr lang="en-US" altLang="zh-CN" sz="1200" kern="1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end_frame()</a:t>
            </a:r>
            <a:endParaRPr lang="en-US" altLang="zh-CN" sz="1200" kern="1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  <a:p>
            <a:pPr algn="l" fontAlgn="auto">
              <a:lnSpc>
                <a:spcPct val="120000"/>
              </a:lnSpc>
            </a:pPr>
            <a:r>
              <a:rPr lang="en-US" altLang="zh-CN" sz="1200" kern="1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...</a:t>
            </a:r>
            <a:endParaRPr lang="en-US" altLang="zh-CN" sz="1200" kern="1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1" name="文本框 27"/>
          <p:cNvSpPr txBox="1"/>
          <p:nvPr/>
        </p:nvSpPr>
        <p:spPr>
          <a:xfrm>
            <a:off x="8975725" y="4497070"/>
            <a:ext cx="2468880" cy="128016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170" tIns="46990" rIns="90170" bIns="46990" numCol="1" spcCol="0" rtlCol="0" fromWordArt="0" anchor="t" anchorCtr="0" forceAA="0" compatLnSpc="1">
            <a:noAutofit/>
          </a:bodyPr>
          <a:p>
            <a:pPr algn="l" fontAlgn="auto">
              <a:lnSpc>
                <a:spcPct val="120000"/>
              </a:lnSpc>
            </a:pPr>
            <a:r>
              <a:rPr lang="en-US" altLang="zh-CN" sz="1200" kern="1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destroy()</a:t>
            </a:r>
            <a:endParaRPr lang="en-US" altLang="zh-CN" sz="1200" kern="1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  <a:p>
            <a:pPr algn="l" fontAlgn="auto">
              <a:lnSpc>
                <a:spcPct val="120000"/>
              </a:lnSpc>
            </a:pPr>
            <a:r>
              <a:rPr lang="en-US" altLang="zh-CN" sz="1200" kern="1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get_sampler_view_planes()</a:t>
            </a:r>
            <a:endParaRPr lang="en-US" altLang="zh-CN" sz="1200" kern="1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  <a:p>
            <a:pPr algn="l" fontAlgn="auto">
              <a:lnSpc>
                <a:spcPct val="120000"/>
              </a:lnSpc>
            </a:pPr>
            <a:r>
              <a:rPr lang="en-US" altLang="zh-CN" sz="1200" kern="1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get_sampler_view_compents()</a:t>
            </a:r>
            <a:endParaRPr lang="en-US" altLang="zh-CN" sz="1200" kern="1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  <a:p>
            <a:pPr algn="l" fontAlgn="auto">
              <a:lnSpc>
                <a:spcPct val="120000"/>
              </a:lnSpc>
            </a:pPr>
            <a:r>
              <a:rPr lang="en-US" altLang="zh-CN" sz="1200" kern="1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get_surfaces()</a:t>
            </a:r>
            <a:endParaRPr lang="en-US" altLang="zh-CN" sz="1200" kern="1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  <a:p>
            <a:pPr algn="l" fontAlgn="auto">
              <a:lnSpc>
                <a:spcPct val="120000"/>
              </a:lnSpc>
            </a:pPr>
            <a:r>
              <a:rPr lang="en-US" altLang="zh-CN" sz="1200" kern="1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...</a:t>
            </a:r>
            <a:endParaRPr lang="en-US" altLang="zh-CN" sz="1200" kern="1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94" name="组合 94"/>
          <p:cNvGrpSpPr/>
          <p:nvPr/>
        </p:nvGrpSpPr>
        <p:grpSpPr>
          <a:xfrm rot="0">
            <a:off x="827405" y="1511935"/>
            <a:ext cx="2168525" cy="845820"/>
            <a:chOff x="500" y="2533"/>
            <a:chExt cx="1928" cy="964"/>
          </a:xfrm>
        </p:grpSpPr>
        <p:sp>
          <p:nvSpPr>
            <p:cNvPr id="95" name="圆角矩形 144"/>
            <p:cNvSpPr/>
            <p:nvPr/>
          </p:nvSpPr>
          <p:spPr>
            <a:xfrm>
              <a:off x="500" y="2533"/>
              <a:ext cx="1928" cy="964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t" anchorCtr="0" forceAA="0" compatLnSpc="1">
              <a:noAutofit/>
            </a:bodyPr>
            <a:p>
              <a:pPr algn="ctr"/>
              <a:r>
                <a:rPr lang="en-US" altLang="zh-CN" sz="1200" kern="100">
                  <a:latin typeface="微软雅黑" panose="020B0503020204020204" charset="-122"/>
                  <a:ea typeface="微软雅黑" panose="020B0503020204020204" charset="-122"/>
                  <a:cs typeface="Times New Roman" panose="02020603050405020304"/>
                  <a:sym typeface="Times New Roman" panose="02020603050405020304"/>
                </a:rPr>
                <a:t>virgl_screen</a:t>
              </a:r>
              <a:endParaRPr lang="en-US" altLang="zh-CN" sz="1200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96" name="圆角矩形 144"/>
            <p:cNvSpPr/>
            <p:nvPr/>
          </p:nvSpPr>
          <p:spPr>
            <a:xfrm>
              <a:off x="613" y="2908"/>
              <a:ext cx="1701" cy="454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1200" kern="100">
                  <a:latin typeface="微软雅黑" panose="020B0503020204020204" charset="-122"/>
                  <a:ea typeface="微软雅黑" panose="020B0503020204020204" charset="-122"/>
                  <a:cs typeface="Times New Roman" panose="02020603050405020304"/>
                  <a:sym typeface="Times New Roman" panose="02020603050405020304"/>
                </a:rPr>
                <a:t>pipe_screen</a:t>
              </a:r>
              <a:endParaRPr lang="en-US" altLang="zh-CN" sz="1200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97" name="组合 97"/>
          <p:cNvGrpSpPr/>
          <p:nvPr/>
        </p:nvGrpSpPr>
        <p:grpSpPr>
          <a:xfrm rot="0">
            <a:off x="6242685" y="3433445"/>
            <a:ext cx="2168525" cy="845820"/>
            <a:chOff x="500" y="2533"/>
            <a:chExt cx="1928" cy="964"/>
          </a:xfrm>
          <a:solidFill>
            <a:srgbClr val="FFFF00"/>
          </a:solidFill>
        </p:grpSpPr>
        <p:sp>
          <p:nvSpPr>
            <p:cNvPr id="98" name="圆角矩形 144"/>
            <p:cNvSpPr/>
            <p:nvPr/>
          </p:nvSpPr>
          <p:spPr>
            <a:xfrm>
              <a:off x="500" y="2533"/>
              <a:ext cx="1928" cy="964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t" anchorCtr="0" forceAA="0" compatLnSpc="1">
              <a:noAutofit/>
            </a:bodyPr>
            <a:p>
              <a:pPr algn="ctr"/>
              <a:r>
                <a:rPr lang="en-US" altLang="zh-CN" sz="1200" kern="100">
                  <a:latin typeface="微软雅黑" panose="020B0503020204020204" charset="-122"/>
                  <a:ea typeface="微软雅黑" panose="020B0503020204020204" charset="-122"/>
                  <a:cs typeface="Times New Roman" panose="02020603050405020304"/>
                  <a:sym typeface="Times New Roman" panose="02020603050405020304"/>
                </a:rPr>
                <a:t>virgl_video_code</a:t>
              </a:r>
              <a:endParaRPr lang="en-US" altLang="zh-CN" sz="1200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99" name="圆角矩形 144"/>
            <p:cNvSpPr/>
            <p:nvPr/>
          </p:nvSpPr>
          <p:spPr>
            <a:xfrm>
              <a:off x="613" y="2908"/>
              <a:ext cx="1701" cy="454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1200" kern="100">
                  <a:latin typeface="微软雅黑" panose="020B0503020204020204" charset="-122"/>
                  <a:ea typeface="微软雅黑" panose="020B0503020204020204" charset="-122"/>
                  <a:cs typeface="Times New Roman" panose="02020603050405020304"/>
                  <a:sym typeface="Times New Roman" panose="02020603050405020304"/>
                </a:rPr>
                <a:t>pipe_video_codec</a:t>
              </a:r>
              <a:endParaRPr lang="en-US" altLang="zh-CN" sz="1200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264275" y="4712335"/>
            <a:ext cx="2167890" cy="845820"/>
            <a:chOff x="9219" y="7421"/>
            <a:chExt cx="3414" cy="1332"/>
          </a:xfrm>
        </p:grpSpPr>
        <p:sp>
          <p:nvSpPr>
            <p:cNvPr id="101" name="圆角矩形 144"/>
            <p:cNvSpPr/>
            <p:nvPr/>
          </p:nvSpPr>
          <p:spPr>
            <a:xfrm>
              <a:off x="9219" y="7421"/>
              <a:ext cx="3415" cy="133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t" anchorCtr="0" forceAA="0" compatLnSpc="1">
              <a:noAutofit/>
            </a:bodyPr>
            <a:p>
              <a:pPr algn="ctr"/>
              <a:r>
                <a:rPr lang="en-US" altLang="zh-CN" sz="1200" kern="100">
                  <a:latin typeface="微软雅黑" panose="020B0503020204020204" charset="-122"/>
                  <a:ea typeface="微软雅黑" panose="020B0503020204020204" charset="-122"/>
                  <a:cs typeface="Times New Roman" panose="02020603050405020304"/>
                  <a:sym typeface="Times New Roman" panose="02020603050405020304"/>
                </a:rPr>
                <a:t>virgl_video_buffer</a:t>
              </a:r>
              <a:endParaRPr lang="en-US" altLang="zh-CN" sz="1200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02" name="圆角矩形 144"/>
            <p:cNvSpPr/>
            <p:nvPr/>
          </p:nvSpPr>
          <p:spPr>
            <a:xfrm>
              <a:off x="9419" y="7916"/>
              <a:ext cx="3013" cy="627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1200" kern="100">
                  <a:latin typeface="微软雅黑" panose="020B0503020204020204" charset="-122"/>
                  <a:ea typeface="微软雅黑" panose="020B0503020204020204" charset="-122"/>
                  <a:cs typeface="Times New Roman" panose="02020603050405020304"/>
                  <a:sym typeface="Times New Roman" panose="02020603050405020304"/>
                </a:rPr>
                <a:t>pipe_video_buffer</a:t>
              </a:r>
              <a:endParaRPr lang="en-US" altLang="zh-CN" sz="1200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cxnSp>
        <p:nvCxnSpPr>
          <p:cNvPr id="103" name="肘形连接符 103"/>
          <p:cNvCxnSpPr/>
          <p:nvPr/>
        </p:nvCxnSpPr>
        <p:spPr>
          <a:xfrm>
            <a:off x="1911350" y="2357755"/>
            <a:ext cx="1555115" cy="485140"/>
          </a:xfrm>
          <a:prstGeom prst="bentConnector3">
            <a:avLst>
              <a:gd name="adj1" fmla="val 489"/>
            </a:avLst>
          </a:prstGeom>
          <a:ln w="12700">
            <a:headEnd type="none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肘形连接符 104"/>
          <p:cNvCxnSpPr>
            <a:stCxn id="95" idx="2"/>
            <a:endCxn id="84" idx="1"/>
          </p:cNvCxnSpPr>
          <p:nvPr/>
        </p:nvCxnSpPr>
        <p:spPr>
          <a:xfrm rot="5400000" flipV="1">
            <a:off x="1322705" y="2946400"/>
            <a:ext cx="1409700" cy="231775"/>
          </a:xfrm>
          <a:prstGeom prst="bentConnector2">
            <a:avLst/>
          </a:prstGeom>
          <a:ln w="12700">
            <a:headEnd type="none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5" name="肘形连接符 105"/>
          <p:cNvCxnSpPr>
            <a:stCxn id="95" idx="2"/>
            <a:endCxn id="85" idx="1"/>
          </p:cNvCxnSpPr>
          <p:nvPr/>
        </p:nvCxnSpPr>
        <p:spPr>
          <a:xfrm rot="5400000" flipV="1">
            <a:off x="1094423" y="3175318"/>
            <a:ext cx="1866265" cy="231140"/>
          </a:xfrm>
          <a:prstGeom prst="bentConnector2">
            <a:avLst/>
          </a:prstGeom>
          <a:ln w="12700">
            <a:headEnd type="none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" name="肘形连接符 106"/>
          <p:cNvCxnSpPr/>
          <p:nvPr/>
        </p:nvCxnSpPr>
        <p:spPr>
          <a:xfrm>
            <a:off x="4551045" y="3255010"/>
            <a:ext cx="1691640" cy="601345"/>
          </a:xfrm>
          <a:prstGeom prst="bentConnector3">
            <a:avLst>
              <a:gd name="adj1" fmla="val 225"/>
            </a:avLst>
          </a:prstGeom>
          <a:ln w="12700">
            <a:headEnd type="none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" name="肘形连接符 107"/>
          <p:cNvCxnSpPr/>
          <p:nvPr/>
        </p:nvCxnSpPr>
        <p:spPr>
          <a:xfrm rot="5400000" flipV="1">
            <a:off x="4472940" y="3343275"/>
            <a:ext cx="1870075" cy="1713230"/>
          </a:xfrm>
          <a:prstGeom prst="bentConnector2">
            <a:avLst/>
          </a:prstGeom>
          <a:ln w="12700">
            <a:headEnd type="none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" name="肘形连接符 108"/>
          <p:cNvCxnSpPr/>
          <p:nvPr/>
        </p:nvCxnSpPr>
        <p:spPr>
          <a:xfrm>
            <a:off x="8432800" y="5135245"/>
            <a:ext cx="542925" cy="3175"/>
          </a:xfrm>
          <a:prstGeom prst="bentConnector2">
            <a:avLst/>
          </a:prstGeom>
          <a:ln w="12700">
            <a:headEnd type="none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肘形连接符 109"/>
          <p:cNvCxnSpPr>
            <a:stCxn id="98" idx="3"/>
            <a:endCxn id="90" idx="1"/>
          </p:cNvCxnSpPr>
          <p:nvPr/>
        </p:nvCxnSpPr>
        <p:spPr>
          <a:xfrm>
            <a:off x="8411210" y="3856355"/>
            <a:ext cx="564515" cy="3175"/>
          </a:xfrm>
          <a:prstGeom prst="bentConnector2">
            <a:avLst/>
          </a:prstGeom>
          <a:ln w="12700">
            <a:headEnd type="none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0" name="文本框 27"/>
          <p:cNvSpPr txBox="1"/>
          <p:nvPr/>
        </p:nvSpPr>
        <p:spPr>
          <a:xfrm>
            <a:off x="1000760" y="1168400"/>
            <a:ext cx="1828800" cy="27432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r>
              <a:rPr lang="zh-CN" altLang="en-US" sz="1200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硬件</a:t>
            </a:r>
            <a:r>
              <a:rPr lang="en-US" altLang="zh-CN" sz="1200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设备抽象</a:t>
            </a:r>
            <a:endParaRPr lang="en-US" altLang="zh-CN" sz="1200" kern="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45" name="文本框 27"/>
          <p:cNvSpPr txBox="1"/>
          <p:nvPr/>
        </p:nvSpPr>
        <p:spPr>
          <a:xfrm>
            <a:off x="3610610" y="2098040"/>
            <a:ext cx="1828800" cy="27432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r>
              <a:rPr lang="en-US" altLang="zh-CN" sz="1200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上下文抽象</a:t>
            </a:r>
            <a:endParaRPr lang="en-US" altLang="zh-CN" sz="1200" kern="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46" name="文本框 27"/>
          <p:cNvSpPr txBox="1"/>
          <p:nvPr/>
        </p:nvSpPr>
        <p:spPr>
          <a:xfrm>
            <a:off x="6378575" y="3098800"/>
            <a:ext cx="1828800" cy="27432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r>
              <a:rPr lang="en-US" altLang="zh-CN" sz="1200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视频编解码器前端</a:t>
            </a:r>
            <a:endParaRPr lang="en-US" altLang="zh-CN" sz="1200" kern="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47" name="文本框 27"/>
          <p:cNvSpPr txBox="1"/>
          <p:nvPr/>
        </p:nvSpPr>
        <p:spPr>
          <a:xfrm>
            <a:off x="6416675" y="5634990"/>
            <a:ext cx="1828800" cy="27432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r>
              <a:rPr lang="en-US" altLang="zh-CN" sz="1200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视频缓冲区前端</a:t>
            </a:r>
            <a:endParaRPr lang="en-US" altLang="zh-CN" sz="1200" kern="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8887" y="373809"/>
            <a:ext cx="2849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spc="200" dirty="0">
                <a:solidFill>
                  <a:srgbClr val="ED2B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实现：</a:t>
            </a:r>
            <a:r>
              <a:rPr lang="zh-CN" altLang="en-US" sz="2800" b="1" spc="200" dirty="0">
                <a:solidFill>
                  <a:srgbClr val="ED2B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视频后端</a:t>
            </a:r>
            <a:endParaRPr lang="zh-CN" altLang="en-US" sz="2800" b="1" spc="200" dirty="0">
              <a:solidFill>
                <a:srgbClr val="ED2B3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4" name="圆角矩形 144"/>
          <p:cNvSpPr/>
          <p:nvPr/>
        </p:nvSpPr>
        <p:spPr>
          <a:xfrm>
            <a:off x="10380345" y="3671570"/>
            <a:ext cx="1280160" cy="4730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r>
              <a:rPr lang="en-US" altLang="zh-CN" sz="1200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VASurface</a:t>
            </a:r>
            <a:endParaRPr lang="en-US" altLang="zh-CN" sz="1200" kern="10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5" name="圆角矩形 144"/>
          <p:cNvSpPr/>
          <p:nvPr/>
        </p:nvSpPr>
        <p:spPr>
          <a:xfrm>
            <a:off x="10380345" y="2701925"/>
            <a:ext cx="1280160" cy="4730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r>
              <a:rPr lang="en-US" altLang="zh-CN" sz="1200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VAContext</a:t>
            </a:r>
            <a:endParaRPr lang="en-US" altLang="zh-CN" sz="1200" kern="10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64555" y="3451225"/>
            <a:ext cx="1828800" cy="914400"/>
            <a:chOff x="9053" y="5435"/>
            <a:chExt cx="2880" cy="1440"/>
          </a:xfrm>
        </p:grpSpPr>
        <p:sp>
          <p:nvSpPr>
            <p:cNvPr id="267" name="圆角矩形 144"/>
            <p:cNvSpPr/>
            <p:nvPr/>
          </p:nvSpPr>
          <p:spPr>
            <a:xfrm>
              <a:off x="9053" y="5435"/>
              <a:ext cx="2880" cy="144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70" tIns="46990" rIns="90170" bIns="46990" numCol="1" spcCol="0" rtlCol="0" fromWordArt="0" anchor="t" anchorCtr="0" forceAA="0" compatLnSpc="1">
              <a:noAutofit/>
            </a:bodyPr>
            <a:p>
              <a:pPr algn="ctr"/>
              <a:r>
                <a:rPr lang="en-US" altLang="zh-CN" sz="1200" kern="100">
                  <a:latin typeface="微软雅黑" panose="020B0503020204020204" charset="-122"/>
                  <a:ea typeface="微软雅黑" panose="020B0503020204020204" charset="-122"/>
                  <a:cs typeface="Times New Roman" panose="02020603050405020304"/>
                  <a:sym typeface="Times New Roman" panose="02020603050405020304"/>
                </a:rPr>
                <a:t>vrend_video_buffer</a:t>
              </a:r>
              <a:endParaRPr lang="en-US" altLang="zh-CN" sz="1200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68" name="圆角矩形 144"/>
            <p:cNvSpPr/>
            <p:nvPr/>
          </p:nvSpPr>
          <p:spPr>
            <a:xfrm>
              <a:off x="9485" y="5965"/>
              <a:ext cx="2016" cy="72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1200" kern="100">
                  <a:latin typeface="微软雅黑" panose="020B0503020204020204" charset="-122"/>
                  <a:ea typeface="微软雅黑" panose="020B0503020204020204" charset="-122"/>
                  <a:cs typeface="Times New Roman" panose="02020603050405020304"/>
                  <a:sym typeface="Times New Roman" panose="02020603050405020304"/>
                </a:rPr>
                <a:t>vrend_resource</a:t>
              </a:r>
              <a:endParaRPr lang="en-US" altLang="zh-CN" sz="1200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269" name="圆角矩形 144"/>
          <p:cNvSpPr/>
          <p:nvPr/>
        </p:nvSpPr>
        <p:spPr>
          <a:xfrm>
            <a:off x="8181975" y="2709863"/>
            <a:ext cx="1828800" cy="457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r>
              <a:rPr lang="en-US" altLang="zh-CN" sz="1200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virgl_video_codec</a:t>
            </a:r>
            <a:endParaRPr lang="en-US" altLang="zh-CN" sz="1200" kern="10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70" name="圆角矩形 144"/>
          <p:cNvSpPr/>
          <p:nvPr/>
        </p:nvSpPr>
        <p:spPr>
          <a:xfrm>
            <a:off x="8181975" y="3679508"/>
            <a:ext cx="1828800" cy="457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r>
              <a:rPr lang="en-US" altLang="zh-CN" sz="1200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virgl_video_buffer</a:t>
            </a:r>
            <a:endParaRPr lang="en-US" altLang="zh-CN" sz="1200" kern="10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71" name="圆角矩形 144"/>
          <p:cNvSpPr/>
          <p:nvPr/>
        </p:nvSpPr>
        <p:spPr>
          <a:xfrm>
            <a:off x="5964555" y="2709863"/>
            <a:ext cx="1828800" cy="457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r>
              <a:rPr lang="en-US" altLang="zh-CN" sz="1200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vrend_video_codec</a:t>
            </a:r>
            <a:endParaRPr lang="en-US" altLang="zh-CN" sz="1200" kern="10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72" name="直接箭头连接符 255"/>
          <p:cNvCxnSpPr>
            <a:endCxn id="269" idx="1"/>
          </p:cNvCxnSpPr>
          <p:nvPr/>
        </p:nvCxnSpPr>
        <p:spPr>
          <a:xfrm>
            <a:off x="7793355" y="2938780"/>
            <a:ext cx="388620" cy="0"/>
          </a:xfrm>
          <a:prstGeom prst="straightConnector1">
            <a:avLst/>
          </a:prstGeom>
          <a:ln>
            <a:headEnd type="none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3" name="直接箭头连接符 256"/>
          <p:cNvCxnSpPr>
            <a:stCxn id="267" idx="3"/>
            <a:endCxn id="270" idx="1"/>
          </p:cNvCxnSpPr>
          <p:nvPr/>
        </p:nvCxnSpPr>
        <p:spPr>
          <a:xfrm>
            <a:off x="7793355" y="3908425"/>
            <a:ext cx="388620" cy="0"/>
          </a:xfrm>
          <a:prstGeom prst="straightConnector1">
            <a:avLst/>
          </a:prstGeom>
          <a:ln>
            <a:headEnd type="none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箭头连接符 257"/>
          <p:cNvCxnSpPr>
            <a:stCxn id="269" idx="3"/>
            <a:endCxn id="265" idx="1"/>
          </p:cNvCxnSpPr>
          <p:nvPr/>
        </p:nvCxnSpPr>
        <p:spPr>
          <a:xfrm>
            <a:off x="10010775" y="2938780"/>
            <a:ext cx="369570" cy="0"/>
          </a:xfrm>
          <a:prstGeom prst="straightConnector1">
            <a:avLst/>
          </a:prstGeom>
          <a:ln>
            <a:headEnd type="none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5" name="直接箭头连接符 258"/>
          <p:cNvCxnSpPr>
            <a:stCxn id="270" idx="3"/>
          </p:cNvCxnSpPr>
          <p:nvPr/>
        </p:nvCxnSpPr>
        <p:spPr>
          <a:xfrm flipV="1">
            <a:off x="10010775" y="3907790"/>
            <a:ext cx="369570" cy="635"/>
          </a:xfrm>
          <a:prstGeom prst="straightConnector1">
            <a:avLst/>
          </a:prstGeom>
          <a:ln>
            <a:headEnd type="none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6" name="文本框 27"/>
          <p:cNvSpPr txBox="1"/>
          <p:nvPr/>
        </p:nvSpPr>
        <p:spPr>
          <a:xfrm>
            <a:off x="6241415" y="2076450"/>
            <a:ext cx="1280160" cy="27432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r>
              <a:rPr lang="en-US" altLang="zh-CN" sz="1200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Times New Roman" panose="02020603050405020304"/>
              </a:rPr>
              <a:t>视频后端</a:t>
            </a:r>
            <a:endParaRPr lang="en-US" altLang="zh-CN" sz="1200" kern="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Times New Roman" panose="02020603050405020304"/>
            </a:endParaRPr>
          </a:p>
        </p:txBody>
      </p:sp>
      <p:sp>
        <p:nvSpPr>
          <p:cNvPr id="277" name="文本框 27"/>
          <p:cNvSpPr txBox="1"/>
          <p:nvPr/>
        </p:nvSpPr>
        <p:spPr>
          <a:xfrm>
            <a:off x="8456930" y="2076450"/>
            <a:ext cx="1280160" cy="27432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r>
              <a:rPr lang="en-US" altLang="zh-CN" sz="1200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Times New Roman" panose="02020603050405020304"/>
              </a:rPr>
              <a:t>通用视频模块</a:t>
            </a:r>
            <a:endParaRPr lang="en-US" altLang="zh-CN" sz="1200" kern="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Times New Roman" panose="02020603050405020304"/>
            </a:endParaRPr>
          </a:p>
        </p:txBody>
      </p:sp>
      <p:sp>
        <p:nvSpPr>
          <p:cNvPr id="278" name="文本框 27"/>
          <p:cNvSpPr txBox="1"/>
          <p:nvPr/>
        </p:nvSpPr>
        <p:spPr>
          <a:xfrm>
            <a:off x="10376535" y="2076450"/>
            <a:ext cx="1280160" cy="27432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r>
              <a:rPr lang="en-US" altLang="zh-CN" sz="1200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rPr>
              <a:t>libva</a:t>
            </a:r>
            <a:endParaRPr lang="en-US" altLang="zh-CN" sz="1200" kern="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79" name="直接连接符 181"/>
          <p:cNvCxnSpPr/>
          <p:nvPr/>
        </p:nvCxnSpPr>
        <p:spPr>
          <a:xfrm>
            <a:off x="8000365" y="2092325"/>
            <a:ext cx="0" cy="23774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0" name="直接连接符 181"/>
          <p:cNvCxnSpPr/>
          <p:nvPr/>
        </p:nvCxnSpPr>
        <p:spPr>
          <a:xfrm>
            <a:off x="10193655" y="2092325"/>
            <a:ext cx="0" cy="23774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594995" y="1061085"/>
            <a:ext cx="4925060" cy="4631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50000"/>
              </a:lnSpc>
              <a:spcAft>
                <a:spcPts val="120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视频后端位于物理机侧的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virglrenderer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组件中，与前端对象相对应，其定义了两个后端对象，分别为：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vrend_video_codec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：编解码器的后端实现。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vrend_video_buffer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：视频缓冲区的后端实现。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  <a:spcAft>
                <a:spcPts val="1200"/>
              </a:spcAft>
              <a:buClrTx/>
              <a:buSzTx/>
              <a:buFontTx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另外，为了支持不同的底层加速接口，采用了通用视频模块来屏蔽接口差异。目前其基于VA-API实现，后续可考虑支持V4L2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或NVDEC等。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8887" y="373809"/>
            <a:ext cx="1706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spc="200" dirty="0">
                <a:solidFill>
                  <a:srgbClr val="ED2B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当前进展</a:t>
            </a:r>
            <a:endParaRPr lang="zh-CN" altLang="en-US" sz="2800" b="1" spc="200" dirty="0">
              <a:solidFill>
                <a:srgbClr val="ED2B3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8" name="Table 7"/>
          <p:cNvGraphicFramePr/>
          <p:nvPr/>
        </p:nvGraphicFramePr>
        <p:xfrm>
          <a:off x="637540" y="1175385"/>
          <a:ext cx="10963910" cy="210312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5353685"/>
                <a:gridCol w="2832100"/>
                <a:gridCol w="2778125"/>
              </a:tblGrid>
              <a:tr h="420624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功能</a:t>
                      </a:r>
                      <a:endParaRPr lang="zh-CN" altLang="en-US" sz="18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mesa</a:t>
                      </a:r>
                      <a:endParaRPr lang="en-US" altLang="zh-CN" sz="18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virglrenderer</a:t>
                      </a:r>
                      <a:endParaRPr lang="en-US" altLang="zh-CN" sz="18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20624"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基础框架</a:t>
                      </a:r>
                      <a:endParaRPr lang="zh-CN" altLang="en-US" sz="18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22.3.0</a:t>
                      </a:r>
                      <a:endParaRPr lang="en-US" altLang="zh-CN" sz="18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  <a:tc rowSpan="2">
                  <a:txBody>
                    <a:bodyPr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0.10.0</a:t>
                      </a:r>
                      <a:endParaRPr lang="en-US" altLang="zh-CN" sz="18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</a:tr>
              <a:tr h="420624"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+mn-ea"/>
                        </a:rPr>
                        <a:t>解码：</a:t>
                      </a:r>
                      <a:r>
                        <a:rPr 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+mn-ea"/>
                        </a:rPr>
                        <a:t>H.264</a:t>
                      </a:r>
                      <a:r>
                        <a:rPr lang="zh-CN" alt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+mn-ea"/>
                        </a:rPr>
                        <a:t>、</a:t>
                      </a:r>
                      <a:r>
                        <a:rPr 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+mn-ea"/>
                        </a:rPr>
                        <a:t>H.265</a:t>
                      </a:r>
                      <a:endParaRPr lang="zh-CN" altLang="en-US" sz="18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0"/>
                </a:tc>
                <a:tc vMerge="1">
                  <a:tcPr anchor="ctr" anchorCtr="1"/>
                </a:tc>
                <a:tc vMerge="1">
                  <a:tcPr anchor="ctr" anchorCtr="1"/>
                </a:tc>
              </a:tr>
              <a:tr h="420624"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编码：</a:t>
                      </a:r>
                      <a:r>
                        <a:rPr 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H.264</a:t>
                      </a:r>
                      <a:r>
                        <a:rPr lang="zh-CN" alt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</a:t>
                      </a:r>
                      <a:r>
                        <a:rPr 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H.265</a:t>
                      </a:r>
                      <a:endParaRPr lang="zh-CN" altLang="en-US" sz="18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23.0.0</a:t>
                      </a:r>
                      <a:endParaRPr lang="en-US" sz="18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0.10.4</a:t>
                      </a:r>
                      <a:endParaRPr lang="en-US" sz="18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</a:tr>
              <a:tr h="420624"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解码：</a:t>
                      </a:r>
                      <a:r>
                        <a:rPr lang="en-US" altLang="zh-CN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AV1</a:t>
                      </a:r>
                      <a:r>
                        <a:rPr lang="zh-CN" alt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、</a:t>
                      </a:r>
                      <a:r>
                        <a:rPr lang="en-US" altLang="zh-CN" sz="1800" b="0" i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H.265-10bit</a:t>
                      </a:r>
                      <a:r>
                        <a:rPr lang="zh-CN" altLang="en-US" sz="1800" b="0" i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panose="020B0503020204020204" pitchFamily="34" charset="-122"/>
                          <a:sym typeface="+mn-ea"/>
                        </a:rPr>
                        <a:t>、</a:t>
                      </a:r>
                      <a:r>
                        <a:rPr lang="en-US" altLang="zh-CN" sz="1800" b="0" i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VP9</a:t>
                      </a:r>
                      <a:r>
                        <a:rPr lang="zh-CN" altLang="en-US" sz="1800" b="0" i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panose="020B0503020204020204" pitchFamily="34" charset="-122"/>
                          <a:sym typeface="+mn-ea"/>
                        </a:rPr>
                        <a:t>、</a:t>
                      </a:r>
                      <a:r>
                        <a:rPr lang="en-US" altLang="zh-CN" sz="1800" b="0" i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VC1</a:t>
                      </a:r>
                      <a:r>
                        <a:rPr lang="zh-CN" altLang="en-US" sz="1800" b="0" i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panose="020B0503020204020204" pitchFamily="34" charset="-122"/>
                          <a:sym typeface="+mn-ea"/>
                        </a:rPr>
                        <a:t>、</a:t>
                      </a:r>
                      <a:r>
                        <a:rPr lang="en-US" altLang="zh-CN" sz="1800" b="0" i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MPEG2</a:t>
                      </a:r>
                      <a:r>
                        <a:rPr lang="zh-CN" altLang="en-US" sz="1800" b="0" i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panose="020B0503020204020204" pitchFamily="34" charset="-122"/>
                          <a:sym typeface="+mn-ea"/>
                        </a:rPr>
                        <a:t>、</a:t>
                      </a:r>
                      <a:r>
                        <a:rPr lang="en-US" altLang="zh-CN" sz="1800" b="0" i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JPEG</a:t>
                      </a:r>
                      <a:r>
                        <a:rPr lang="zh-CN" altLang="en-US" sz="1800" b="0" i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（感谢</a:t>
                      </a:r>
                      <a:r>
                        <a:rPr lang="en-US" altLang="zh-CN" sz="1800" b="0" i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AMD</a:t>
                      </a:r>
                      <a:r>
                        <a:rPr lang="zh-CN" altLang="en-US" sz="1800" b="0" i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朋友们的贡献！）</a:t>
                      </a:r>
                      <a:endParaRPr lang="zh-CN" altLang="en-US" sz="1800" b="0" i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23.3.0</a:t>
                      </a:r>
                      <a:r>
                        <a:rPr lang="en-US" altLang="zh-CN" sz="1800" baseline="300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*</a:t>
                      </a:r>
                      <a:endParaRPr lang="en-US" altLang="zh-CN" sz="1800" baseline="300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1.0.0</a:t>
                      </a:r>
                      <a:endParaRPr lang="en-US" altLang="zh-CN" sz="18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633095" y="3810000"/>
            <a:ext cx="109728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</a:extLst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https://gitlab.freedesktop.org/mesa/mesa/-/merge_requests/17157</a:t>
            </a:r>
            <a:endParaRPr 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https://gitlab.freedesktop.org/mesa/mesa/-/merge_requests/18831</a:t>
            </a:r>
            <a:endParaRPr 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https://gitlab.freedesktop.org/mesa/mesa/-/merge_requests/23386</a:t>
            </a:r>
            <a:endParaRPr 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https://gitlab.freedesktop.org/virgl/virglrenderer/-/merge_requests/838</a:t>
            </a:r>
            <a:endParaRPr 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https://gitlab.freedesktop.org/virgl/virglrenderer/-/merge_requests/940</a:t>
            </a:r>
            <a:endParaRPr 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https://gitlab.freedesktop.org/virgl/virglrenderer/-/merge_requests/1135</a:t>
            </a:r>
            <a:endParaRPr 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https://gitlab.freedesktop.org/flynnjiang/qemu/-/tree/virgl-video-v7.1.0</a:t>
            </a:r>
            <a:endParaRPr 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690225" y="3616325"/>
            <a:ext cx="9067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1200" i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* </a:t>
            </a:r>
            <a:r>
              <a:rPr lang="zh-CN" altLang="en-US" sz="1200" i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尚未发布</a:t>
            </a:r>
            <a:endParaRPr lang="zh-CN" altLang="en-US" sz="1200" i="1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8887" y="373809"/>
            <a:ext cx="1706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spc="200" dirty="0">
                <a:solidFill>
                  <a:srgbClr val="ED2B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后续计划</a:t>
            </a:r>
            <a:endParaRPr lang="zh-CN" altLang="en-US" sz="2800" b="1" spc="200" dirty="0">
              <a:solidFill>
                <a:srgbClr val="ED2B3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44500" y="1391285"/>
            <a:ext cx="78257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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支持各个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GPU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厂商的专用视频加速库和驱动等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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提升性能：减少拷贝、多线程等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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支持更多的视频编码规范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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……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611505" y="2698750"/>
            <a:ext cx="10972800" cy="2740660"/>
          </a:xfrm>
          <a:prstGeom prst="rect">
            <a:avLst/>
          </a:prstGeom>
          <a:noFill/>
        </p:spPr>
        <p:txBody>
          <a:bodyPr wrap="square" lIns="90170" tIns="46990" rIns="90170" bIns="46990" rtlCol="0">
            <a:spAutoFit/>
          </a:bodyPr>
          <a:p>
            <a:pPr lv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openKylin Virtualization SIG</a:t>
            </a:r>
            <a:endParaRPr lang="en-US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  <a:hlinkClick r:id="rId1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https://gitee.com/openkylin/community/tree/master/sig/Virtualization</a:t>
            </a:r>
            <a:endParaRPr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  <a:hlinkClick r:id="rId1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000000"/>
                    <wpsdc:hlinkUnderline xmlns:wpsdc="http://www.wps.cn/officeDocument/2017/drawingmlCustomData" val="0"/>
                  </a:ext>
                </a:extLst>
              </a:hlinkClick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virtualization@lists.openkylin.top</a:t>
            </a:r>
            <a:endParaRPr lang="en-US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https://www.openkylin.top/</a:t>
            </a:r>
            <a:endParaRPr lang="en-US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b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Email</a:t>
            </a:r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jiangfeng@kylinos.cn / flynnjiang@163.com</a:t>
            </a:r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1"/>
          <p:cNvSpPr/>
          <p:nvPr/>
        </p:nvSpPr>
        <p:spPr>
          <a:xfrm>
            <a:off x="3831057" y="1231694"/>
            <a:ext cx="4773930" cy="82994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spc="200" dirty="0">
                <a:solidFill>
                  <a:srgbClr val="ED2B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Q&amp;A, Thanks!</a:t>
            </a:r>
            <a:endParaRPr lang="en-US" altLang="zh-CN" sz="4800" b="1" spc="200" dirty="0">
              <a:solidFill>
                <a:srgbClr val="ED2B3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927590" y="3191510"/>
            <a:ext cx="1463040" cy="1983740"/>
            <a:chOff x="2775" y="6183"/>
            <a:chExt cx="2304" cy="31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5" y="6183"/>
              <a:ext cx="2304" cy="2304"/>
            </a:xfrm>
            <a:prstGeom prst="rect">
              <a:avLst/>
            </a:prstGeom>
          </p:spPr>
        </p:pic>
        <p:sp>
          <p:nvSpPr>
            <p:cNvPr id="13" name="Text Box 12"/>
            <p:cNvSpPr txBox="1"/>
            <p:nvPr/>
          </p:nvSpPr>
          <p:spPr>
            <a:xfrm>
              <a:off x="3083" y="8485"/>
              <a:ext cx="168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sz="14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openKylin</a:t>
              </a:r>
              <a:endPara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4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微信公众号</a:t>
              </a:r>
              <a:endPara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30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3" y="5574552"/>
            <a:ext cx="10548394" cy="4441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02" y="4543124"/>
            <a:ext cx="3955986" cy="7417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854" y="1451164"/>
            <a:ext cx="1932292" cy="115314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55955" y="4614680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官方网站：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55955" y="4908011"/>
            <a:ext cx="17914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kylinos.cn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3743" y="4148487"/>
            <a:ext cx="1136383" cy="11363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580027" y="4614680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服务热线：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80026" y="4908011"/>
            <a:ext cx="24614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altLang="zh-CN" sz="2400"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400-089-1870</a:t>
            </a:r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06232" y="2960202"/>
            <a:ext cx="385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ED2B3B"/>
                </a:solidFill>
                <a:latin typeface="微软雅黑" panose="020B0503020204020204" charset="-122"/>
                <a:ea typeface="微软雅黑" panose="020B0503020204020204" charset="-122"/>
              </a:rPr>
              <a:t>打 造 中 国 操 作 系 统 核 心 力 量</a:t>
            </a:r>
            <a:endParaRPr lang="zh-CN" altLang="en-US" b="1" dirty="0">
              <a:solidFill>
                <a:srgbClr val="ED2B3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8887" y="373809"/>
            <a:ext cx="370776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spc="200" dirty="0">
                <a:solidFill>
                  <a:srgbClr val="ED2B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云桌面与GPU虚拟化</a:t>
            </a:r>
            <a:endParaRPr lang="zh-CN" altLang="en-US" sz="2800" b="1" spc="200" dirty="0">
              <a:solidFill>
                <a:srgbClr val="ED2B3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09600" y="1119505"/>
            <a:ext cx="109512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对于云桌面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云服务器场景，我们可以根据图形性能需求简单的分为三类：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文字编辑为主的轻量化办公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含有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3D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应用、视频剪辑等的专业办公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云游戏、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为主的专业图形处理或高性能计算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" name="Table 5"/>
          <p:cNvGraphicFramePr/>
          <p:nvPr/>
        </p:nvGraphicFramePr>
        <p:xfrm>
          <a:off x="609600" y="3141980"/>
          <a:ext cx="10962005" cy="266827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224405"/>
                <a:gridCol w="2540635"/>
                <a:gridCol w="6196965"/>
              </a:tblGrid>
              <a:tr h="420370">
                <a:tc>
                  <a:txBody>
                    <a:bodyPr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场景</a:t>
                      </a:r>
                      <a:endParaRPr lang="zh-CN" altLang="en-US" sz="18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常用</a:t>
                      </a:r>
                      <a:r>
                        <a:rPr lang="en-US" altLang="zh-CN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GPU</a:t>
                      </a:r>
                      <a:r>
                        <a:rPr lang="zh-CN" alt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方案</a:t>
                      </a:r>
                      <a:endParaRPr lang="zh-CN" altLang="en-US" sz="18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方案优缺点</a:t>
                      </a:r>
                      <a:endParaRPr lang="zh-CN" altLang="en-US" sz="18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749300">
                <a:tc>
                  <a:txBody>
                    <a:bodyPr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轻量化办公</a:t>
                      </a:r>
                      <a:endParaRPr lang="zh-CN" altLang="en-US" sz="18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QXL</a:t>
                      </a:r>
                      <a:endParaRPr lang="en-US" sz="18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部署灵活，</a:t>
                      </a:r>
                      <a:r>
                        <a:rPr lang="zh-CN" alt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panose="020B0503020204020204" pitchFamily="34" charset="-122"/>
                          <a:sym typeface="+mn-ea"/>
                        </a:rPr>
                        <a:t>无需额外硬件支持，</a:t>
                      </a:r>
                      <a:r>
                        <a:rPr lang="zh-CN" alt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成本极低，但不支持</a:t>
                      </a:r>
                      <a:r>
                        <a:rPr lang="en-US" altLang="zh-CN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3D</a:t>
                      </a:r>
                      <a:r>
                        <a:rPr lang="zh-CN" alt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加速，性能低下。</a:t>
                      </a:r>
                      <a:endParaRPr lang="zh-CN" altLang="en-US" sz="180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749300">
                <a:tc>
                  <a:txBody>
                    <a:bodyPr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云游戏、</a:t>
                      </a:r>
                      <a:r>
                        <a:rPr lang="en-US" altLang="zh-CN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panose="020B0503020204020204" pitchFamily="34" charset="-122"/>
                          <a:sym typeface="+mn-ea"/>
                        </a:rPr>
                        <a:t>AI</a:t>
                      </a:r>
                      <a:endParaRPr lang="zh-CN" altLang="en-US" sz="180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vGPU, SR-IOV</a:t>
                      </a:r>
                      <a:endParaRPr lang="en-US" altLang="en-US" sz="18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+mn-ea"/>
                        </a:rPr>
                        <a:t>功能完善，</a:t>
                      </a:r>
                      <a:r>
                        <a:rPr lang="zh-CN" altLang="en-US" sz="1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性能非常高，但成本高、灵活性差，依赖于硬件厂商。</a:t>
                      </a:r>
                      <a:endParaRPr lang="zh-CN" altLang="en-US" sz="18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749300">
                <a:tc>
                  <a:txBody>
                    <a:bodyPr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专业办公</a:t>
                      </a:r>
                      <a:endParaRPr lang="zh-CN" altLang="en-US" sz="180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？？？</a:t>
                      </a:r>
                      <a:endParaRPr lang="zh-CN" altLang="en-US" sz="180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+mn-ea"/>
                        </a:rPr>
                        <a:t>Virtio GPU</a:t>
                      </a:r>
                      <a:r>
                        <a:rPr lang="en-US" altLang="zh-CN" sz="180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+mn-ea"/>
                        </a:rPr>
                        <a:t> + VirGL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+mn-ea"/>
                        </a:rPr>
                        <a:t>：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部署灵活，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+mn-ea"/>
                        </a:rPr>
                        <a:t>成本较低，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支持</a:t>
                      </a:r>
                      <a:r>
                        <a:rPr lang="en-US" altLang="zh-CN" sz="180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3D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加速，但因软件栈复杂，路径损耗大，导致整体性能不足。</a:t>
                      </a:r>
                      <a:endParaRPr lang="zh-CN" altLang="en-US" sz="180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8887" y="373809"/>
            <a:ext cx="635000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spc="200" dirty="0">
                <a:solidFill>
                  <a:srgbClr val="ED2B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VIRTIO-GPU 3D图形性能优化进展</a:t>
            </a:r>
            <a:endParaRPr lang="zh-CN" altLang="en-US" sz="2800" b="1" spc="200" dirty="0">
              <a:solidFill>
                <a:srgbClr val="ED2B3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30225" y="1362710"/>
            <a:ext cx="5203825" cy="4138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50000"/>
              </a:lnSpc>
              <a:spcAft>
                <a:spcPts val="120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针对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Virtio GPU 3D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性能不足的问题，我们尝试对其进行了进一步优化：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Fence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同步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显存读取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……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经测试，在arm64和x86_64平台上（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AMD Radeon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RX550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），虚拟机的3D性能（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GLmark2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，相对于物理机）均提高了一倍以上，可胜任大部分的专业办公场景以及小型游戏等。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3" name="Chart 2"/>
          <p:cNvGraphicFramePr/>
          <p:nvPr/>
        </p:nvGraphicFramePr>
        <p:xfrm>
          <a:off x="6224905" y="1179830"/>
          <a:ext cx="548640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2716530" y="2334260"/>
            <a:ext cx="21551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屏幕刷新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vhost-user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8887" y="373809"/>
            <a:ext cx="566737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spc="200" dirty="0">
                <a:solidFill>
                  <a:srgbClr val="ED2B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VIRTIO-GPU视频性能依然不足</a:t>
            </a:r>
            <a:endParaRPr lang="zh-CN" altLang="en-US" sz="2800" b="1" spc="200" dirty="0">
              <a:solidFill>
                <a:srgbClr val="ED2B3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" name="Chart 2"/>
          <p:cNvGraphicFramePr/>
          <p:nvPr/>
        </p:nvGraphicFramePr>
        <p:xfrm>
          <a:off x="6219825" y="1159510"/>
          <a:ext cx="548640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583565" y="1403350"/>
            <a:ext cx="5060315" cy="3646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50000"/>
              </a:lnSpc>
              <a:spcAft>
                <a:spcPts val="180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虽然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3D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性能获得了很大提升，但在视频处理方面，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Virtio GPU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仍存在短板。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  <a:spcAft>
                <a:spcPts val="180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Virtio GPU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缺乏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视频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硬件加速功能，视频播放器只能使用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CPU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进行软件解码。经测试，在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arm64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平台和AMD Radeon RX550显卡下，在虚拟机内使用MPV播放器播放4K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60fps的H.264视频时，播放器的CPU占用率可达到321%左右，极大的影响了用户的使用体验。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8887" y="373809"/>
            <a:ext cx="566737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spc="200" dirty="0">
                <a:solidFill>
                  <a:srgbClr val="ED2B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VIRTIO-GPU视频硬件加速框架</a:t>
            </a:r>
            <a:endParaRPr lang="zh-CN" altLang="en-US" sz="2800" b="1" spc="200" dirty="0">
              <a:solidFill>
                <a:srgbClr val="ED2B3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94995" y="985520"/>
            <a:ext cx="336359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50000"/>
              </a:lnSpc>
              <a:spcAft>
                <a:spcPts val="180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为了解决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Virtio GPU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的视频性能问题，我们开发了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Virtio GPU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视频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硬件加速框架，实现了H.264、H.265、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AV1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等规范的硬件编解码功能。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  <a:spcAft>
                <a:spcPts val="180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使用该框架后，虚拟机内的播放器无需再依靠CPU进行软件解码，而是借助物理机侧的物理显卡进行硬件解码，从而能极大的降低播放器的CPU占用率，提升用户体验。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7" name="画布 164"/>
          <p:cNvGrpSpPr/>
          <p:nvPr/>
        </p:nvGrpSpPr>
        <p:grpSpPr>
          <a:xfrm>
            <a:off x="4231005" y="1045528"/>
            <a:ext cx="7640320" cy="4937760"/>
            <a:chOff x="0" y="0"/>
            <a:chExt cx="7640320" cy="5245735"/>
          </a:xfrm>
        </p:grpSpPr>
        <p:sp>
          <p:nvSpPr>
            <p:cNvPr id="58" name="画布 164"/>
            <p:cNvSpPr/>
            <p:nvPr/>
          </p:nvSpPr>
          <p:spPr>
            <a:xfrm>
              <a:off x="0" y="0"/>
              <a:ext cx="7640320" cy="5245735"/>
            </a:xfrm>
          </p:spPr>
        </p:sp>
        <p:sp>
          <p:nvSpPr>
            <p:cNvPr id="59" name="文本框 28"/>
            <p:cNvSpPr txBox="1"/>
            <p:nvPr/>
          </p:nvSpPr>
          <p:spPr>
            <a:xfrm>
              <a:off x="4181475" y="136525"/>
              <a:ext cx="3303905" cy="4968240"/>
            </a:xfrm>
            <a:prstGeom prst="roundRect">
              <a:avLst>
                <a:gd name="adj" fmla="val 601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noAutofit/>
            </a:bodyPr>
            <a:p>
              <a:pPr algn="ctr" latinLnBrk="0"/>
              <a:r>
                <a: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rPr>
                <a:t>物理机</a:t>
              </a:r>
              <a:endParaRPr lang="en-US" altLang="zh-CN" sz="900" kern="1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60" name="文本框 28"/>
            <p:cNvSpPr txBox="1"/>
            <p:nvPr/>
          </p:nvSpPr>
          <p:spPr>
            <a:xfrm>
              <a:off x="228600" y="132715"/>
              <a:ext cx="2800350" cy="4968240"/>
            </a:xfrm>
            <a:prstGeom prst="roundRect">
              <a:avLst>
                <a:gd name="adj" fmla="val 850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noAutofit/>
            </a:bodyPr>
            <a:p>
              <a:pPr algn="ctr" latinLnBrk="0"/>
              <a:r>
                <a: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rPr>
                <a:t>虚拟机</a:t>
              </a:r>
              <a:endParaRPr lang="en-US" altLang="zh-CN" sz="900" kern="1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61" name="文本框 15"/>
            <p:cNvSpPr txBox="1"/>
            <p:nvPr/>
          </p:nvSpPr>
          <p:spPr>
            <a:xfrm>
              <a:off x="1656080" y="1132205"/>
              <a:ext cx="1151890" cy="43180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rPr>
                <a:t>视频加速库</a:t>
              </a:r>
              <a:endParaRPr lang="en-US" altLang="zh-CN" sz="900" kern="1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62" name="文本框 15"/>
            <p:cNvSpPr txBox="1"/>
            <p:nvPr/>
          </p:nvSpPr>
          <p:spPr>
            <a:xfrm>
              <a:off x="1656080" y="465455"/>
              <a:ext cx="1151890" cy="43180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rPr>
                <a:t>视频应用程序</a:t>
              </a:r>
              <a:endParaRPr lang="en-US" altLang="zh-CN" sz="900" kern="1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Times New Roman" panose="02020603050405020304"/>
              </a:endParaRPr>
            </a:p>
            <a:p>
              <a:pPr algn="ctr"/>
              <a:r>
                <a: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rPr>
                <a:t>（硬解）</a:t>
              </a:r>
              <a:endParaRPr lang="en-US" altLang="zh-CN" sz="900" kern="1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Times New Roman" panose="02020603050405020304"/>
              </a:endParaRPr>
            </a:p>
          </p:txBody>
        </p:sp>
        <p:grpSp>
          <p:nvGrpSpPr>
            <p:cNvPr id="63" name="Group 96"/>
            <p:cNvGrpSpPr/>
            <p:nvPr/>
          </p:nvGrpSpPr>
          <p:grpSpPr>
            <a:xfrm>
              <a:off x="4380230" y="1835150"/>
              <a:ext cx="1151890" cy="899160"/>
              <a:chOff x="5023" y="3433"/>
              <a:chExt cx="1814" cy="1416"/>
            </a:xfrm>
          </p:grpSpPr>
          <p:sp>
            <p:nvSpPr>
              <p:cNvPr id="64" name="文本框 15"/>
              <p:cNvSpPr txBox="1"/>
              <p:nvPr/>
            </p:nvSpPr>
            <p:spPr>
              <a:xfrm>
                <a:off x="5023" y="3433"/>
                <a:ext cx="1814" cy="1417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t" anchorCtr="0" forceAA="0" compatLnSpc="1">
                <a:noAutofit/>
              </a:bodyPr>
              <a:p>
                <a:pPr algn="ctr"/>
                <a:r>
                  <a:rPr lang="en-US" altLang="zh-CN" sz="900" kern="100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Times New Roman" panose="02020603050405020304"/>
                  </a:rPr>
                  <a:t>Virglrenderer</a:t>
                </a:r>
                <a:endPara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endParaRPr>
              </a:p>
            </p:txBody>
          </p:sp>
          <p:sp>
            <p:nvSpPr>
              <p:cNvPr id="65" name="文本框 15"/>
              <p:cNvSpPr txBox="1"/>
              <p:nvPr/>
            </p:nvSpPr>
            <p:spPr>
              <a:xfrm>
                <a:off x="5193" y="4348"/>
                <a:ext cx="1474" cy="397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sz="900" kern="100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Times New Roman" panose="02020603050405020304"/>
                  </a:rPr>
                  <a:t>图形渲染模块</a:t>
                </a:r>
                <a:endPara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endParaRPr>
              </a:p>
            </p:txBody>
          </p:sp>
          <p:sp>
            <p:nvSpPr>
              <p:cNvPr id="66" name="文本框 15"/>
              <p:cNvSpPr txBox="1"/>
              <p:nvPr/>
            </p:nvSpPr>
            <p:spPr>
              <a:xfrm>
                <a:off x="5193" y="3838"/>
                <a:ext cx="1474" cy="397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sz="900" kern="100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Times New Roman" panose="02020603050405020304"/>
                  </a:rPr>
                  <a:t>视频处理模块</a:t>
                </a:r>
                <a:endPara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endParaRPr>
              </a:p>
            </p:txBody>
          </p:sp>
        </p:grpSp>
        <p:sp>
          <p:nvSpPr>
            <p:cNvPr id="67" name="文本框 15"/>
            <p:cNvSpPr txBox="1"/>
            <p:nvPr/>
          </p:nvSpPr>
          <p:spPr>
            <a:xfrm>
              <a:off x="1656080" y="3213735"/>
              <a:ext cx="1151890" cy="43180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rPr>
                <a:t>Virtio GPU</a:t>
              </a:r>
              <a:endParaRPr lang="en-US" altLang="zh-CN" sz="900" kern="1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Times New Roman" panose="02020603050405020304"/>
              </a:endParaRPr>
            </a:p>
            <a:p>
              <a:pPr algn="ctr"/>
              <a:r>
                <a: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rPr>
                <a:t>核内驱动</a:t>
              </a:r>
              <a:endParaRPr lang="en-US" altLang="zh-CN" sz="900" kern="1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Times New Roman" panose="02020603050405020304"/>
              </a:endParaRPr>
            </a:p>
          </p:txBody>
        </p:sp>
        <p:grpSp>
          <p:nvGrpSpPr>
            <p:cNvPr id="69" name="Group 132"/>
            <p:cNvGrpSpPr/>
            <p:nvPr/>
          </p:nvGrpSpPr>
          <p:grpSpPr>
            <a:xfrm>
              <a:off x="4313555" y="4397375"/>
              <a:ext cx="1440180" cy="612140"/>
              <a:chOff x="4978" y="6835"/>
              <a:chExt cx="2268" cy="964"/>
            </a:xfrm>
          </p:grpSpPr>
          <p:sp>
            <p:nvSpPr>
              <p:cNvPr id="77" name="Text Box 97"/>
              <p:cNvSpPr txBox="1"/>
              <p:nvPr/>
            </p:nvSpPr>
            <p:spPr>
              <a:xfrm>
                <a:off x="4978" y="6835"/>
                <a:ext cx="2268" cy="964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eaVert" wrap="square" lIns="36000" tIns="0" rIns="0" bIns="0" numCol="1" spcCol="0" rtlCol="0" fromWordArt="0" anchor="t" anchorCtr="0" forceAA="0" compatLnSpc="1">
                <a:noAutofit/>
              </a:bodyPr>
              <a:p>
                <a:pPr algn="ctr"/>
                <a:r>
                  <a:rPr lang="en-US" altLang="zh-CN" sz="900" kern="100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Times New Roman" panose="02020603050405020304"/>
                  </a:rPr>
                  <a:t>QEMU</a:t>
                </a:r>
                <a:endPara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endParaRPr>
              </a:p>
            </p:txBody>
          </p:sp>
          <p:sp>
            <p:nvSpPr>
              <p:cNvPr id="78" name="文本框 15"/>
              <p:cNvSpPr txBox="1"/>
              <p:nvPr/>
            </p:nvSpPr>
            <p:spPr>
              <a:xfrm>
                <a:off x="5085" y="6973"/>
                <a:ext cx="1814" cy="680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sz="900" kern="100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Times New Roman" panose="02020603050405020304"/>
                  </a:rPr>
                  <a:t>Virtio GPU</a:t>
                </a:r>
                <a:endPara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endParaRPr>
              </a:p>
            </p:txBody>
          </p:sp>
        </p:grpSp>
        <p:sp>
          <p:nvSpPr>
            <p:cNvPr id="79" name="文本框 15"/>
            <p:cNvSpPr txBox="1"/>
            <p:nvPr/>
          </p:nvSpPr>
          <p:spPr>
            <a:xfrm>
              <a:off x="5885180" y="1132205"/>
              <a:ext cx="1296035" cy="43180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rPr>
                <a:t>视频加速库</a:t>
              </a:r>
              <a:endParaRPr lang="en-US" altLang="zh-CN" sz="900" kern="1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Times New Roman" panose="02020603050405020304"/>
              </a:endParaRPr>
            </a:p>
          </p:txBody>
        </p:sp>
        <p:grpSp>
          <p:nvGrpSpPr>
            <p:cNvPr id="80" name="Group 110"/>
            <p:cNvGrpSpPr/>
            <p:nvPr/>
          </p:nvGrpSpPr>
          <p:grpSpPr>
            <a:xfrm>
              <a:off x="1427480" y="1770380"/>
              <a:ext cx="1440180" cy="1028700"/>
              <a:chOff x="433" y="3928"/>
              <a:chExt cx="2268" cy="1620"/>
            </a:xfrm>
          </p:grpSpPr>
          <p:sp>
            <p:nvSpPr>
              <p:cNvPr id="82" name="Text Box 64"/>
              <p:cNvSpPr txBox="1"/>
              <p:nvPr/>
            </p:nvSpPr>
            <p:spPr>
              <a:xfrm>
                <a:off x="433" y="3928"/>
                <a:ext cx="2268" cy="1620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eaVert" wrap="square" lIns="36000" tIns="0" rIns="0" bIns="0" numCol="1" spcCol="0" rtlCol="0" fromWordArt="0" anchor="b" anchorCtr="0" forceAA="0" compatLnSpc="1">
                <a:noAutofit/>
              </a:bodyPr>
              <a:p>
                <a:pPr algn="ctr"/>
                <a:r>
                  <a:rPr lang="en-US" altLang="zh-CN" sz="900" kern="100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Times New Roman" panose="02020603050405020304"/>
                  </a:rPr>
                  <a:t>Mesa</a:t>
                </a:r>
                <a:endPara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endParaRPr>
              </a:p>
            </p:txBody>
          </p:sp>
          <p:grpSp>
            <p:nvGrpSpPr>
              <p:cNvPr id="83" name="Group 102"/>
              <p:cNvGrpSpPr/>
              <p:nvPr/>
            </p:nvGrpSpPr>
            <p:grpSpPr>
              <a:xfrm>
                <a:off x="793" y="4033"/>
                <a:ext cx="1814" cy="1416"/>
                <a:chOff x="5023" y="3433"/>
                <a:chExt cx="1814" cy="1416"/>
              </a:xfrm>
            </p:grpSpPr>
            <p:sp>
              <p:nvSpPr>
                <p:cNvPr id="84" name="文本框 15"/>
                <p:cNvSpPr txBox="1"/>
                <p:nvPr/>
              </p:nvSpPr>
              <p:spPr>
                <a:xfrm>
                  <a:off x="5023" y="3433"/>
                  <a:ext cx="1814" cy="1417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36000" rIns="0" bIns="0" numCol="1" spcCol="0" rtlCol="0" fromWordArt="0" anchor="t" anchorCtr="0" forceAA="0" compatLnSpc="1">
                  <a:noAutofit/>
                </a:bodyPr>
                <a:p>
                  <a:pPr algn="ctr"/>
                  <a:r>
                    <a:rPr lang="en-US" altLang="zh-CN" sz="900" kern="10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Microsoft YaHei" panose="020B0503020204020204" pitchFamily="34" charset="-122"/>
                      <a:sym typeface="Times New Roman" panose="02020603050405020304"/>
                    </a:rPr>
                    <a:t>Virtio GPU核外驱动</a:t>
                  </a:r>
                  <a:endParaRPr lang="en-US" altLang="zh-CN" sz="900" kern="100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Times New Roman" panose="02020603050405020304"/>
                  </a:endParaRPr>
                </a:p>
              </p:txBody>
            </p:sp>
            <p:sp>
              <p:nvSpPr>
                <p:cNvPr id="86" name="文本框 15"/>
                <p:cNvSpPr txBox="1"/>
                <p:nvPr/>
              </p:nvSpPr>
              <p:spPr>
                <a:xfrm>
                  <a:off x="5193" y="4348"/>
                  <a:ext cx="1474" cy="397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p>
                  <a:pPr algn="ctr"/>
                  <a:r>
                    <a:rPr lang="en-US" altLang="zh-CN" sz="900" kern="10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Microsoft YaHei" panose="020B0503020204020204" pitchFamily="34" charset="-122"/>
                      <a:sym typeface="Times New Roman" panose="02020603050405020304"/>
                    </a:rPr>
                    <a:t>图形渲染模块</a:t>
                  </a:r>
                  <a:endParaRPr lang="en-US" altLang="zh-CN" sz="900" kern="100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Times New Roman" panose="02020603050405020304"/>
                  </a:endParaRPr>
                </a:p>
              </p:txBody>
            </p:sp>
            <p:sp>
              <p:nvSpPr>
                <p:cNvPr id="88" name="文本框 15"/>
                <p:cNvSpPr txBox="1"/>
                <p:nvPr/>
              </p:nvSpPr>
              <p:spPr>
                <a:xfrm>
                  <a:off x="5193" y="3838"/>
                  <a:ext cx="1474" cy="397"/>
                </a:xfrm>
                <a:prstGeom prst="rect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p>
                  <a:pPr algn="ctr"/>
                  <a:r>
                    <a:rPr lang="en-US" altLang="zh-CN" sz="900" kern="10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Microsoft YaHei" panose="020B0503020204020204" pitchFamily="34" charset="-122"/>
                      <a:sym typeface="Times New Roman" panose="02020603050405020304"/>
                    </a:rPr>
                    <a:t>视频处理模块</a:t>
                  </a:r>
                  <a:endParaRPr lang="en-US" altLang="zh-CN" sz="900" kern="100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Times New Roman" panose="02020603050405020304"/>
                  </a:endParaRPr>
                </a:p>
              </p:txBody>
            </p:sp>
          </p:grpSp>
        </p:grpSp>
        <p:cxnSp>
          <p:nvCxnSpPr>
            <p:cNvPr id="89" name="直接箭头连接符 24"/>
            <p:cNvCxnSpPr/>
            <p:nvPr/>
          </p:nvCxnSpPr>
          <p:spPr>
            <a:xfrm flipV="1">
              <a:off x="2700020" y="2218690"/>
              <a:ext cx="1788160" cy="1905"/>
            </a:xfrm>
            <a:prstGeom prst="straightConnector1">
              <a:avLst/>
            </a:prstGeom>
            <a:ln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直接箭头连接符 24"/>
            <p:cNvCxnSpPr/>
            <p:nvPr/>
          </p:nvCxnSpPr>
          <p:spPr>
            <a:xfrm flipV="1">
              <a:off x="2700020" y="2542540"/>
              <a:ext cx="1788160" cy="1905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120"/>
            <p:cNvGrpSpPr/>
            <p:nvPr/>
          </p:nvGrpSpPr>
          <p:grpSpPr>
            <a:xfrm>
              <a:off x="5894705" y="1770380"/>
              <a:ext cx="1440180" cy="1028700"/>
              <a:chOff x="7993" y="3598"/>
              <a:chExt cx="2268" cy="1620"/>
            </a:xfrm>
          </p:grpSpPr>
          <p:sp>
            <p:nvSpPr>
              <p:cNvPr id="95" name="Text Box 64"/>
              <p:cNvSpPr txBox="1"/>
              <p:nvPr/>
            </p:nvSpPr>
            <p:spPr>
              <a:xfrm>
                <a:off x="7993" y="3598"/>
                <a:ext cx="2268" cy="16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eaVert" wrap="square" lIns="36000" tIns="0" rIns="0" bIns="0" numCol="1" spcCol="0" rtlCol="0" fromWordArt="0" anchor="t" anchorCtr="0" forceAA="0" compatLnSpc="1">
                <a:noAutofit/>
              </a:bodyPr>
              <a:p>
                <a:pPr algn="ctr"/>
                <a:r>
                  <a:rPr lang="en-US" altLang="zh-CN" sz="900" kern="1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Times New Roman" panose="02020603050405020304"/>
                  </a:rPr>
                  <a:t>Mesa</a:t>
                </a:r>
                <a:endParaRPr lang="en-US" altLang="zh-CN" sz="900" kern="1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endParaRPr>
              </a:p>
            </p:txBody>
          </p:sp>
          <p:grpSp>
            <p:nvGrpSpPr>
              <p:cNvPr id="96" name="Group 102"/>
              <p:cNvGrpSpPr/>
              <p:nvPr/>
            </p:nvGrpSpPr>
            <p:grpSpPr>
              <a:xfrm rot="0">
                <a:off x="8098" y="3703"/>
                <a:ext cx="1814" cy="1416"/>
                <a:chOff x="5023" y="3433"/>
                <a:chExt cx="1814" cy="1416"/>
              </a:xfrm>
            </p:grpSpPr>
            <p:sp>
              <p:nvSpPr>
                <p:cNvPr id="97" name="文本框 15"/>
                <p:cNvSpPr txBox="1"/>
                <p:nvPr/>
              </p:nvSpPr>
              <p:spPr>
                <a:xfrm>
                  <a:off x="5023" y="3433"/>
                  <a:ext cx="1814" cy="1417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36000" rIns="0" bIns="0" numCol="1" spcCol="0" rtlCol="0" fromWordArt="0" anchor="t" anchorCtr="0" forceAA="0" compatLnSpc="1">
                  <a:noAutofit/>
                </a:bodyPr>
                <a:p>
                  <a:pPr algn="ctr"/>
                  <a:r>
                    <a:rPr lang="en-US" altLang="zh-CN" sz="900" kern="10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Microsoft YaHei" panose="020B0503020204020204" pitchFamily="34" charset="-122"/>
                      <a:sym typeface="Times New Roman" panose="02020603050405020304"/>
                    </a:rPr>
                    <a:t>物理GPU核外驱动</a:t>
                  </a:r>
                  <a:endParaRPr lang="en-US" altLang="zh-CN" sz="900" kern="100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Times New Roman" panose="02020603050405020304"/>
                  </a:endParaRPr>
                </a:p>
              </p:txBody>
            </p:sp>
            <p:sp>
              <p:nvSpPr>
                <p:cNvPr id="98" name="文本框 15"/>
                <p:cNvSpPr txBox="1"/>
                <p:nvPr/>
              </p:nvSpPr>
              <p:spPr>
                <a:xfrm>
                  <a:off x="5193" y="4348"/>
                  <a:ext cx="1474" cy="397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p>
                  <a:pPr algn="ctr"/>
                  <a:r>
                    <a:rPr lang="en-US" altLang="zh-CN" sz="900" kern="10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Microsoft YaHei" panose="020B0503020204020204" pitchFamily="34" charset="-122"/>
                      <a:sym typeface="Times New Roman" panose="02020603050405020304"/>
                    </a:rPr>
                    <a:t>图形渲染模块</a:t>
                  </a:r>
                  <a:endParaRPr lang="en-US" altLang="zh-CN" sz="900" kern="100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Times New Roman" panose="02020603050405020304"/>
                  </a:endParaRPr>
                </a:p>
              </p:txBody>
            </p:sp>
            <p:sp>
              <p:nvSpPr>
                <p:cNvPr id="99" name="文本框 15"/>
                <p:cNvSpPr txBox="1"/>
                <p:nvPr/>
              </p:nvSpPr>
              <p:spPr>
                <a:xfrm>
                  <a:off x="5193" y="3838"/>
                  <a:ext cx="1474" cy="397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p>
                  <a:pPr algn="ctr"/>
                  <a:r>
                    <a:rPr lang="en-US" altLang="zh-CN" sz="900" kern="10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Microsoft YaHei" panose="020B0503020204020204" pitchFamily="34" charset="-122"/>
                      <a:sym typeface="Times New Roman" panose="02020603050405020304"/>
                    </a:rPr>
                    <a:t>视频处理模块</a:t>
                  </a:r>
                  <a:endParaRPr lang="en-US" altLang="zh-CN" sz="900" kern="100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Times New Roman" panose="02020603050405020304"/>
                  </a:endParaRPr>
                </a:p>
              </p:txBody>
            </p:sp>
          </p:grpSp>
        </p:grpSp>
        <p:grpSp>
          <p:nvGrpSpPr>
            <p:cNvPr id="102" name="Group 121"/>
            <p:cNvGrpSpPr/>
            <p:nvPr/>
          </p:nvGrpSpPr>
          <p:grpSpPr>
            <a:xfrm>
              <a:off x="5961380" y="4084955"/>
              <a:ext cx="1151890" cy="899160"/>
              <a:chOff x="5023" y="3433"/>
              <a:chExt cx="1814" cy="1416"/>
            </a:xfrm>
          </p:grpSpPr>
          <p:sp>
            <p:nvSpPr>
              <p:cNvPr id="103" name="文本框 15"/>
              <p:cNvSpPr txBox="1"/>
              <p:nvPr/>
            </p:nvSpPr>
            <p:spPr>
              <a:xfrm>
                <a:off x="5023" y="3433"/>
                <a:ext cx="1814" cy="1417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t" anchorCtr="0" forceAA="0" compatLnSpc="1">
                <a:noAutofit/>
              </a:bodyPr>
              <a:p>
                <a:pPr algn="ctr"/>
                <a:r>
                  <a:rPr lang="en-US" altLang="zh-CN" sz="900" kern="100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Times New Roman" panose="02020603050405020304"/>
                  </a:rPr>
                  <a:t>物理GPU</a:t>
                </a:r>
                <a:endPara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endParaRPr>
              </a:p>
            </p:txBody>
          </p:sp>
          <p:sp>
            <p:nvSpPr>
              <p:cNvPr id="104" name="文本框 15"/>
              <p:cNvSpPr txBox="1"/>
              <p:nvPr/>
            </p:nvSpPr>
            <p:spPr>
              <a:xfrm>
                <a:off x="5193" y="4348"/>
                <a:ext cx="1474" cy="397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sz="900" kern="100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Times New Roman" panose="02020603050405020304"/>
                  </a:rPr>
                  <a:t>图形渲染模块</a:t>
                </a:r>
                <a:endPara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endParaRPr>
              </a:p>
            </p:txBody>
          </p:sp>
          <p:sp>
            <p:nvSpPr>
              <p:cNvPr id="106" name="文本框 15"/>
              <p:cNvSpPr txBox="1"/>
              <p:nvPr/>
            </p:nvSpPr>
            <p:spPr>
              <a:xfrm>
                <a:off x="5193" y="3838"/>
                <a:ext cx="1474" cy="397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sz="900" kern="100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Times New Roman" panose="02020603050405020304"/>
                  </a:rPr>
                  <a:t>视频处理模块</a:t>
                </a:r>
                <a:endPara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endParaRPr>
              </a:p>
            </p:txBody>
          </p:sp>
        </p:grpSp>
        <p:grpSp>
          <p:nvGrpSpPr>
            <p:cNvPr id="107" name="Group 125"/>
            <p:cNvGrpSpPr/>
            <p:nvPr/>
          </p:nvGrpSpPr>
          <p:grpSpPr>
            <a:xfrm>
              <a:off x="5961380" y="2980055"/>
              <a:ext cx="1151890" cy="899160"/>
              <a:chOff x="5023" y="3433"/>
              <a:chExt cx="1814" cy="1416"/>
            </a:xfrm>
          </p:grpSpPr>
          <p:sp>
            <p:nvSpPr>
              <p:cNvPr id="108" name="文本框 15"/>
              <p:cNvSpPr txBox="1"/>
              <p:nvPr/>
            </p:nvSpPr>
            <p:spPr>
              <a:xfrm>
                <a:off x="5023" y="3433"/>
                <a:ext cx="1814" cy="1417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t" anchorCtr="0" forceAA="0" compatLnSpc="1">
                <a:noAutofit/>
              </a:bodyPr>
              <a:p>
                <a:pPr algn="ctr"/>
                <a:r>
                  <a:rPr lang="en-US" altLang="zh-CN" sz="900" kern="100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Times New Roman" panose="02020603050405020304"/>
                  </a:rPr>
                  <a:t>物理GPU核内驱动</a:t>
                </a:r>
                <a:endPara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endParaRPr>
              </a:p>
            </p:txBody>
          </p:sp>
          <p:sp>
            <p:nvSpPr>
              <p:cNvPr id="109" name="文本框 15"/>
              <p:cNvSpPr txBox="1"/>
              <p:nvPr/>
            </p:nvSpPr>
            <p:spPr>
              <a:xfrm>
                <a:off x="5193" y="4348"/>
                <a:ext cx="1474" cy="397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sz="900" kern="100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Times New Roman" panose="02020603050405020304"/>
                  </a:rPr>
                  <a:t>图形渲染模块</a:t>
                </a:r>
                <a:endPara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endParaRPr>
              </a:p>
            </p:txBody>
          </p:sp>
          <p:sp>
            <p:nvSpPr>
              <p:cNvPr id="110" name="文本框 15"/>
              <p:cNvSpPr txBox="1"/>
              <p:nvPr/>
            </p:nvSpPr>
            <p:spPr>
              <a:xfrm>
                <a:off x="5193" y="3838"/>
                <a:ext cx="1474" cy="397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sz="900" kern="100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panose="020B0503020204020204" pitchFamily="34" charset="-122"/>
                    <a:sym typeface="Times New Roman" panose="02020603050405020304"/>
                  </a:rPr>
                  <a:t>视频处理模块</a:t>
                </a:r>
                <a:endPara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endParaRPr>
              </a:p>
            </p:txBody>
          </p:sp>
        </p:grpSp>
        <p:sp>
          <p:nvSpPr>
            <p:cNvPr id="111" name="Text Box 143"/>
            <p:cNvSpPr txBox="1"/>
            <p:nvPr/>
          </p:nvSpPr>
          <p:spPr>
            <a:xfrm>
              <a:off x="3151505" y="4456430"/>
              <a:ext cx="935990" cy="2159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rPr>
                <a:t>Virtio GPU协议</a:t>
              </a:r>
              <a:endParaRPr lang="en-US" altLang="zh-CN" sz="900" kern="1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112" name="Text Box 144"/>
            <p:cNvSpPr txBox="1"/>
            <p:nvPr/>
          </p:nvSpPr>
          <p:spPr>
            <a:xfrm>
              <a:off x="3151505" y="1960880"/>
              <a:ext cx="935990" cy="21590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rPr>
                <a:t>VirGL 视频协议</a:t>
              </a:r>
              <a:endParaRPr lang="en-US" altLang="zh-CN" sz="900" kern="1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113" name="Text Box 145"/>
            <p:cNvSpPr txBox="1"/>
            <p:nvPr/>
          </p:nvSpPr>
          <p:spPr>
            <a:xfrm>
              <a:off x="3151505" y="2294255"/>
              <a:ext cx="935990" cy="2159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rPr>
                <a:t>VirGL 渲染协议</a:t>
              </a:r>
              <a:endParaRPr lang="en-US" altLang="zh-CN" sz="900" kern="1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115" name="文本框 15"/>
            <p:cNvSpPr txBox="1"/>
            <p:nvPr/>
          </p:nvSpPr>
          <p:spPr>
            <a:xfrm>
              <a:off x="370205" y="1141730"/>
              <a:ext cx="1151890" cy="4318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rPr>
                <a:t>视频编解码库</a:t>
              </a:r>
              <a:endParaRPr lang="en-US" altLang="zh-CN" sz="900" kern="1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116" name="文本框 15"/>
            <p:cNvSpPr txBox="1"/>
            <p:nvPr/>
          </p:nvSpPr>
          <p:spPr>
            <a:xfrm>
              <a:off x="370205" y="4399280"/>
              <a:ext cx="1151890" cy="4318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rPr>
                <a:t>vCPU</a:t>
              </a:r>
              <a:endParaRPr lang="en-US" altLang="zh-CN" sz="900" kern="1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117" name="文本框 15"/>
            <p:cNvSpPr txBox="1"/>
            <p:nvPr/>
          </p:nvSpPr>
          <p:spPr>
            <a:xfrm>
              <a:off x="370205" y="465455"/>
              <a:ext cx="1151890" cy="4318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rPr>
                <a:t>视频应用程序</a:t>
              </a:r>
              <a:endParaRPr lang="en-US" altLang="zh-CN" sz="900" kern="1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Times New Roman" panose="02020603050405020304"/>
              </a:endParaRPr>
            </a:p>
            <a:p>
              <a:pPr algn="ctr"/>
              <a:r>
                <a:rPr lang="en-US" altLang="zh-CN" sz="9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Times New Roman" panose="02020603050405020304"/>
                </a:rPr>
                <a:t>（软解）</a:t>
              </a:r>
              <a:endParaRPr lang="en-US" altLang="zh-CN" sz="900" kern="1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Times New Roman" panose="02020603050405020304"/>
              </a:endParaRPr>
            </a:p>
          </p:txBody>
        </p:sp>
        <p:cxnSp>
          <p:nvCxnSpPr>
            <p:cNvPr id="118" name="直接箭头连接符 24"/>
            <p:cNvCxnSpPr/>
            <p:nvPr/>
          </p:nvCxnSpPr>
          <p:spPr>
            <a:xfrm>
              <a:off x="2232025" y="897255"/>
              <a:ext cx="0" cy="23495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肘形连接符 251"/>
            <p:cNvCxnSpPr/>
            <p:nvPr/>
          </p:nvCxnSpPr>
          <p:spPr>
            <a:xfrm rot="16200000">
              <a:off x="5393373" y="695008"/>
              <a:ext cx="702945" cy="1577340"/>
            </a:xfrm>
            <a:prstGeom prst="bentConnector3">
              <a:avLst>
                <a:gd name="adj1" fmla="val 133921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箭头连接符 24"/>
            <p:cNvCxnSpPr/>
            <p:nvPr/>
          </p:nvCxnSpPr>
          <p:spPr>
            <a:xfrm flipH="1" flipV="1">
              <a:off x="4956175" y="2734945"/>
              <a:ext cx="1270" cy="175006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24"/>
            <p:cNvCxnSpPr/>
            <p:nvPr/>
          </p:nvCxnSpPr>
          <p:spPr>
            <a:xfrm>
              <a:off x="946150" y="1573530"/>
              <a:ext cx="0" cy="282575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24"/>
            <p:cNvCxnSpPr/>
            <p:nvPr/>
          </p:nvCxnSpPr>
          <p:spPr>
            <a:xfrm>
              <a:off x="6533515" y="1564005"/>
              <a:ext cx="3810" cy="53022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箭头连接符 24"/>
            <p:cNvCxnSpPr/>
            <p:nvPr/>
          </p:nvCxnSpPr>
          <p:spPr>
            <a:xfrm>
              <a:off x="6537325" y="2736850"/>
              <a:ext cx="0" cy="24320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24"/>
            <p:cNvCxnSpPr/>
            <p:nvPr/>
          </p:nvCxnSpPr>
          <p:spPr>
            <a:xfrm>
              <a:off x="6537325" y="3879850"/>
              <a:ext cx="0" cy="20510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肘形连接符 251"/>
            <p:cNvCxnSpPr/>
            <p:nvPr/>
          </p:nvCxnSpPr>
          <p:spPr>
            <a:xfrm rot="5400000" flipV="1">
              <a:off x="2771775" y="3105150"/>
              <a:ext cx="1069975" cy="2149475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箭头连接符 24"/>
            <p:cNvCxnSpPr/>
            <p:nvPr/>
          </p:nvCxnSpPr>
          <p:spPr>
            <a:xfrm>
              <a:off x="2232025" y="2736850"/>
              <a:ext cx="0" cy="47688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箭头连接符 24"/>
            <p:cNvCxnSpPr/>
            <p:nvPr/>
          </p:nvCxnSpPr>
          <p:spPr>
            <a:xfrm>
              <a:off x="2232025" y="1564005"/>
              <a:ext cx="0" cy="53022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24"/>
            <p:cNvCxnSpPr/>
            <p:nvPr/>
          </p:nvCxnSpPr>
          <p:spPr>
            <a:xfrm>
              <a:off x="946150" y="897255"/>
              <a:ext cx="0" cy="24447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8887" y="373809"/>
            <a:ext cx="1706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spc="200" dirty="0">
                <a:solidFill>
                  <a:srgbClr val="ED2B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效果对比</a:t>
            </a:r>
            <a:endParaRPr lang="zh-CN" altLang="en-US" sz="2800" b="1" spc="200" dirty="0">
              <a:solidFill>
                <a:srgbClr val="ED2B3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1" descr="截图 2022-10-10 14-23-18（复件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8255" y="1114425"/>
            <a:ext cx="5266690" cy="4500880"/>
          </a:xfrm>
          <a:prstGeom prst="rect">
            <a:avLst/>
          </a:prstGeom>
        </p:spPr>
      </p:pic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8" y="1114108"/>
            <a:ext cx="5272405" cy="449516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2677160" y="5665470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无硬件加速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792845" y="5665470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有硬件加速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8887" y="373809"/>
            <a:ext cx="1706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spc="200" dirty="0">
                <a:solidFill>
                  <a:srgbClr val="ED2B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测试情况</a:t>
            </a:r>
            <a:endParaRPr lang="zh-CN" altLang="en-US" sz="2800" b="1" spc="200" dirty="0">
              <a:solidFill>
                <a:srgbClr val="ED2B3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735965" y="1323340"/>
          <a:ext cx="5029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" name="Chart 2"/>
          <p:cNvGraphicFramePr/>
          <p:nvPr/>
        </p:nvGraphicFramePr>
        <p:xfrm>
          <a:off x="6462395" y="1323340"/>
          <a:ext cx="5029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8887" y="373809"/>
            <a:ext cx="2849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spc="200" dirty="0">
                <a:solidFill>
                  <a:srgbClr val="ED2B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实现：整体架构</a:t>
            </a:r>
            <a:endParaRPr lang="en-US" altLang="zh-CN" sz="2800" b="1" spc="200" dirty="0">
              <a:solidFill>
                <a:srgbClr val="ED2B3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5790" y="1166495"/>
            <a:ext cx="6042025" cy="4736628"/>
          </a:xfrm>
          <a:prstGeom prst="roundRect">
            <a:avLst>
              <a:gd name="adj" fmla="val 4240"/>
            </a:avLst>
          </a:prstGeom>
          <a:solidFill>
            <a:srgbClr val="EDF2F7"/>
          </a:solidFill>
        </p:spPr>
        <p:txBody>
          <a:bodyPr wrap="square" lIns="136525" tIns="136525" rIns="136525" bIns="136525" rtlCol="0">
            <a:spAutoFit/>
          </a:bodyPr>
          <a:p>
            <a:pPr indent="0" fontAlgn="auto">
              <a:lnSpc>
                <a:spcPct val="120000"/>
              </a:lnSpc>
              <a:spcAft>
                <a:spcPts val="120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Virtio GPU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视频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硬件加速框架采用前后端设计：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fontAlgn="auto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Virtio GPU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视频前端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3210" lvl="0" indent="0" fontAlgn="auto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视频前端作为驱动，负责接收应用程序的视频请求，并将其转化成视频协议，然后发送给后端处理。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fontAlgn="auto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Virtio GPU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视频后端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3210" lvl="1" indent="0" fontAlgn="auto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视频后端作为设备，负责接收并解析视频协议，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然后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调用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机侧的相关视频加速接口来完成视频请求的处理。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fontAlgn="auto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Virtio GPU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视频协议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3210" lvl="0" indent="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视频协议是前端和后端之间的通信协议，定义了创建编解码器、解码比特流等命令及相关数据结构。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082155" y="1166495"/>
            <a:ext cx="4380230" cy="4617497"/>
          </a:xfrm>
          <a:prstGeom prst="roundRect">
            <a:avLst>
              <a:gd name="adj" fmla="val 4841"/>
            </a:avLst>
          </a:prstGeom>
          <a:solidFill>
            <a:srgbClr val="FFE0E0"/>
          </a:solidFill>
        </p:spPr>
        <p:txBody>
          <a:bodyPr wrap="square" lIns="136525" tIns="136525" rIns="136525" bIns="136525" rtlCol="0">
            <a:spAutoFit/>
          </a:bodyPr>
          <a:p>
            <a:pPr marL="0" lvl="1" indent="0" algn="l" fontAlgn="auto">
              <a:lnSpc>
                <a:spcPct val="120000"/>
              </a:lnSpc>
              <a:spcAft>
                <a:spcPts val="1200"/>
              </a:spcAft>
              <a:buClrTx/>
              <a:buSzTx/>
              <a:buFontTx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该框架定义了两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类核心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对象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1" indent="-285750" algn="l" fontAlgn="auto">
              <a:lnSpc>
                <a:spcPct val="120000"/>
              </a:lnSpc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视频编解码器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1" indent="-285750" algn="l" fontAlgn="auto">
              <a:lnSpc>
                <a:spcPct val="120000"/>
              </a:lnSpc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视频缓冲区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1" indent="0" algn="l" fontAlgn="auto">
              <a:lnSpc>
                <a:spcPct val="120000"/>
              </a:lnSpc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在前端中，分别对应着：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1" indent="-285750" algn="l" fontAlgn="auto">
              <a:lnSpc>
                <a:spcPct val="120000"/>
              </a:lnSpc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virgl_video_codec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1" indent="-285750" algn="l" fontAlgn="auto">
              <a:lnSpc>
                <a:spcPct val="120000"/>
              </a:lnSpc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virgl_video_buffer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auto">
              <a:lnSpc>
                <a:spcPct val="120000"/>
              </a:lnSpc>
              <a:spcAft>
                <a:spcPts val="1200"/>
              </a:spcAft>
              <a:buClrTx/>
              <a:buSzTx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在后端中，分别对应着：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 fontAlgn="auto">
              <a:lnSpc>
                <a:spcPct val="120000"/>
              </a:lnSpc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vrend_video_codec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 fontAlgn="auto">
              <a:lnSpc>
                <a:spcPct val="120000"/>
              </a:lnSpc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vrend_video_buffer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7507605" y="1491615"/>
            <a:ext cx="4023360" cy="4090035"/>
          </a:xfrm>
          <a:prstGeom prst="roundRect">
            <a:avLst>
              <a:gd name="adj" fmla="val 5589"/>
            </a:avLst>
          </a:prstGeom>
          <a:solidFill>
            <a:srgbClr val="EDF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物理机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319655" y="1562735"/>
            <a:ext cx="4023360" cy="4090035"/>
          </a:xfrm>
          <a:prstGeom prst="roundRect">
            <a:avLst>
              <a:gd name="adj" fmla="val 5589"/>
            </a:avLst>
          </a:prstGeom>
          <a:solidFill>
            <a:srgbClr val="EDF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虚拟机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8887" y="373809"/>
            <a:ext cx="3992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spc="200" dirty="0">
                <a:solidFill>
                  <a:srgbClr val="ED2B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实现：整体</a:t>
            </a:r>
            <a:r>
              <a:rPr lang="zh-CN" altLang="en-US" sz="2800" b="1" spc="200" dirty="0">
                <a:solidFill>
                  <a:srgbClr val="ED2B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架</a:t>
            </a:r>
            <a:r>
              <a:rPr lang="zh-CN" altLang="en-US" sz="2800" b="1" spc="200" dirty="0">
                <a:solidFill>
                  <a:srgbClr val="ED2B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r>
              <a:rPr lang="zh-CN" altLang="en-US" sz="2800" b="1" spc="200" dirty="0">
                <a:solidFill>
                  <a:srgbClr val="ED2B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（续）</a:t>
            </a:r>
            <a:endParaRPr lang="zh-CN" altLang="en-US" sz="2800" b="1" spc="200" dirty="0">
              <a:solidFill>
                <a:srgbClr val="ED2B3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4458335" y="2747645"/>
            <a:ext cx="1645920" cy="457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virgl_video_codec</a:t>
            </a:r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7910830" y="2747645"/>
            <a:ext cx="1645920" cy="457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vrend_video_codec</a:t>
            </a:r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9981565" y="2747645"/>
            <a:ext cx="1280160" cy="4572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VAContext</a:t>
            </a:r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2743200" y="2747645"/>
            <a:ext cx="1280160" cy="4572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VAContext</a:t>
            </a:r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2738755" y="3869055"/>
            <a:ext cx="1280160" cy="4572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VASurface</a:t>
            </a:r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9981565" y="3869055"/>
            <a:ext cx="1280160" cy="4572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VASurface</a:t>
            </a:r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819390" y="3640455"/>
            <a:ext cx="1828800" cy="914400"/>
            <a:chOff x="11247" y="5291"/>
            <a:chExt cx="2880" cy="1440"/>
          </a:xfrm>
        </p:grpSpPr>
        <p:sp>
          <p:nvSpPr>
            <p:cNvPr id="13" name="Rectangles 12"/>
            <p:cNvSpPr/>
            <p:nvPr/>
          </p:nvSpPr>
          <p:spPr>
            <a:xfrm>
              <a:off x="11247" y="5291"/>
              <a:ext cx="2880" cy="144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t" anchorCtr="0"/>
            <a:p>
              <a:pPr algn="ctr"/>
              <a:r>
                <a:rPr lang="en-US" sz="12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vrend_video_buffer</a:t>
              </a:r>
              <a:endParaRPr 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Rectangles 10"/>
            <p:cNvSpPr/>
            <p:nvPr/>
          </p:nvSpPr>
          <p:spPr>
            <a:xfrm>
              <a:off x="11391" y="5841"/>
              <a:ext cx="2592" cy="7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2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vrend_resource</a:t>
              </a:r>
              <a:endParaRPr 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38955" y="3640455"/>
            <a:ext cx="1828800" cy="914400"/>
            <a:chOff x="6311" y="5291"/>
            <a:chExt cx="2880" cy="1440"/>
          </a:xfrm>
        </p:grpSpPr>
        <p:sp>
          <p:nvSpPr>
            <p:cNvPr id="12" name="Rectangles 11"/>
            <p:cNvSpPr/>
            <p:nvPr/>
          </p:nvSpPr>
          <p:spPr>
            <a:xfrm>
              <a:off x="6311" y="5291"/>
              <a:ext cx="2880" cy="144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t" anchorCtr="0"/>
            <a:p>
              <a:pPr algn="ctr"/>
              <a:r>
                <a:rPr lang="en-US" sz="12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virgl_video_buffer</a:t>
              </a:r>
              <a:endParaRPr 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Rectangles 9"/>
            <p:cNvSpPr/>
            <p:nvPr/>
          </p:nvSpPr>
          <p:spPr>
            <a:xfrm>
              <a:off x="6455" y="5841"/>
              <a:ext cx="2592" cy="7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2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virgl_resource</a:t>
              </a:r>
              <a:endParaRPr 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6661785" y="2317750"/>
            <a:ext cx="548640" cy="5486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视频</a:t>
            </a:r>
            <a:endParaRPr lang="zh-CN" alt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</a:t>
            </a:r>
            <a:endParaRPr lang="zh-CN" alt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0" name="Straight Connector 19"/>
          <p:cNvCxnSpPr>
            <a:stCxn id="7" idx="3"/>
            <a:endCxn id="3" idx="1"/>
          </p:cNvCxnSpPr>
          <p:nvPr/>
        </p:nvCxnSpPr>
        <p:spPr>
          <a:xfrm>
            <a:off x="4023360" y="2976245"/>
            <a:ext cx="434975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3"/>
            <a:endCxn id="12" idx="1"/>
          </p:cNvCxnSpPr>
          <p:nvPr/>
        </p:nvCxnSpPr>
        <p:spPr>
          <a:xfrm>
            <a:off x="4018915" y="4097655"/>
            <a:ext cx="320040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3"/>
            <a:endCxn id="5" idx="1"/>
          </p:cNvCxnSpPr>
          <p:nvPr/>
        </p:nvCxnSpPr>
        <p:spPr>
          <a:xfrm>
            <a:off x="9556750" y="2976245"/>
            <a:ext cx="424815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3"/>
            <a:endCxn id="9" idx="1"/>
          </p:cNvCxnSpPr>
          <p:nvPr/>
        </p:nvCxnSpPr>
        <p:spPr>
          <a:xfrm>
            <a:off x="9648190" y="4097655"/>
            <a:ext cx="333375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3" idx="3"/>
            <a:endCxn id="4" idx="1"/>
          </p:cNvCxnSpPr>
          <p:nvPr/>
        </p:nvCxnSpPr>
        <p:spPr>
          <a:xfrm>
            <a:off x="6104255" y="2976245"/>
            <a:ext cx="1806575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67755" y="4097655"/>
            <a:ext cx="1651635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s 25"/>
          <p:cNvSpPr/>
          <p:nvPr/>
        </p:nvSpPr>
        <p:spPr>
          <a:xfrm>
            <a:off x="652145" y="3307715"/>
            <a:ext cx="1280160" cy="4572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</a:t>
            </a:r>
            <a:endParaRPr lang="zh-CN" alt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Straight Connector 26"/>
          <p:cNvCxnSpPr>
            <a:stCxn id="26" idx="3"/>
            <a:endCxn id="7" idx="1"/>
          </p:cNvCxnSpPr>
          <p:nvPr/>
        </p:nvCxnSpPr>
        <p:spPr>
          <a:xfrm flipV="1">
            <a:off x="1932305" y="2976245"/>
            <a:ext cx="810895" cy="56007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6" idx="3"/>
            <a:endCxn id="8" idx="1"/>
          </p:cNvCxnSpPr>
          <p:nvPr/>
        </p:nvCxnSpPr>
        <p:spPr>
          <a:xfrm>
            <a:off x="1932305" y="3536315"/>
            <a:ext cx="806450" cy="56134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6692900" y="3435350"/>
            <a:ext cx="548640" cy="5486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视频</a:t>
            </a:r>
            <a:endParaRPr lang="zh-CN" alt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</a:t>
            </a:r>
            <a:endParaRPr lang="zh-CN" alt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4178935" y="2121535"/>
            <a:ext cx="0" cy="29159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814560" y="2121535"/>
            <a:ext cx="0" cy="29159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Text Box 31"/>
          <p:cNvSpPr txBox="1"/>
          <p:nvPr/>
        </p:nvSpPr>
        <p:spPr>
          <a:xfrm>
            <a:off x="3122295" y="2083435"/>
            <a:ext cx="52260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libva</a:t>
            </a:r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4516755" y="2083435"/>
            <a:ext cx="14947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Mesa VirGL Driver</a:t>
            </a:r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（视频前端）</a:t>
            </a:r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072755" y="2083435"/>
            <a:ext cx="11417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Virglrenderer</a:t>
            </a:r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（视频后端）</a:t>
            </a:r>
            <a:endParaRPr lang="zh-CN" alt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10295890" y="2083435"/>
            <a:ext cx="52260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libva</a:t>
            </a:r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TM3YTZlOWVmOWIwMGIwYzhkNjBjNjUzZmNlYWNjMjk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4318</Words>
  <Application>WPS Presentation</Application>
  <PresentationFormat>宽屏</PresentationFormat>
  <Paragraphs>405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SimSun</vt:lpstr>
      <vt:lpstr>Wingdings</vt:lpstr>
      <vt:lpstr>Arial</vt:lpstr>
      <vt:lpstr>微软雅黑</vt:lpstr>
      <vt:lpstr>Microsoft YaHei</vt:lpstr>
      <vt:lpstr>Times New Roman</vt:lpstr>
      <vt:lpstr>DengXian</vt:lpstr>
      <vt:lpstr>Arial Unicode MS</vt:lpstr>
      <vt:lpstr>黑体</vt:lpstr>
      <vt:lpstr>Wingdings</vt:lpstr>
      <vt:lpstr>微软雅黑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Feng Jiang</cp:lastModifiedBy>
  <cp:revision>736</cp:revision>
  <dcterms:created xsi:type="dcterms:W3CDTF">2023-10-24T00:55:24Z</dcterms:created>
  <dcterms:modified xsi:type="dcterms:W3CDTF">2023-10-24T00:55:24Z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1033-11.1.0.11704</vt:lpwstr>
  </property>
  <property fmtid="{D5CDD505-2E9C-101B-9397-08002B2CF9AE}" pid="3" name="ICV">
    <vt:lpwstr>9EEF2CAF0EFF414E9AA62F1D516E8B23</vt:lpwstr>
  </property>
</Properties>
</file>